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  <p:sldMasterId id="2147483697" r:id="rId2"/>
    <p:sldMasterId id="2147483713" r:id="rId3"/>
  </p:sldMasterIdLst>
  <p:notesMasterIdLst>
    <p:notesMasterId r:id="rId56"/>
  </p:notesMasterIdLst>
  <p:sldIdLst>
    <p:sldId id="347" r:id="rId4"/>
    <p:sldId id="302" r:id="rId5"/>
    <p:sldId id="325" r:id="rId6"/>
    <p:sldId id="326" r:id="rId7"/>
    <p:sldId id="349" r:id="rId8"/>
    <p:sldId id="501" r:id="rId9"/>
    <p:sldId id="503" r:id="rId10"/>
    <p:sldId id="505" r:id="rId11"/>
    <p:sldId id="504" r:id="rId12"/>
    <p:sldId id="327" r:id="rId13"/>
    <p:sldId id="328" r:id="rId14"/>
    <p:sldId id="333" r:id="rId15"/>
    <p:sldId id="331" r:id="rId16"/>
    <p:sldId id="407" r:id="rId17"/>
    <p:sldId id="509" r:id="rId18"/>
    <p:sldId id="506" r:id="rId19"/>
    <p:sldId id="510" r:id="rId20"/>
    <p:sldId id="511" r:id="rId21"/>
    <p:sldId id="512" r:id="rId22"/>
    <p:sldId id="513" r:id="rId23"/>
    <p:sldId id="514" r:id="rId24"/>
    <p:sldId id="507" r:id="rId25"/>
    <p:sldId id="518" r:id="rId26"/>
    <p:sldId id="515" r:id="rId27"/>
    <p:sldId id="516" r:id="rId28"/>
    <p:sldId id="517" r:id="rId29"/>
    <p:sldId id="519" r:id="rId30"/>
    <p:sldId id="520" r:id="rId31"/>
    <p:sldId id="521" r:id="rId32"/>
    <p:sldId id="522" r:id="rId33"/>
    <p:sldId id="523" r:id="rId34"/>
    <p:sldId id="524" r:id="rId35"/>
    <p:sldId id="525" r:id="rId36"/>
    <p:sldId id="526" r:id="rId37"/>
    <p:sldId id="527" r:id="rId38"/>
    <p:sldId id="528" r:id="rId39"/>
    <p:sldId id="529" r:id="rId40"/>
    <p:sldId id="530" r:id="rId41"/>
    <p:sldId id="531" r:id="rId42"/>
    <p:sldId id="532" r:id="rId43"/>
    <p:sldId id="533" r:id="rId44"/>
    <p:sldId id="534" r:id="rId45"/>
    <p:sldId id="535" r:id="rId46"/>
    <p:sldId id="536" r:id="rId47"/>
    <p:sldId id="537" r:id="rId48"/>
    <p:sldId id="538" r:id="rId49"/>
    <p:sldId id="539" r:id="rId50"/>
    <p:sldId id="336" r:id="rId51"/>
    <p:sldId id="337" r:id="rId52"/>
    <p:sldId id="348" r:id="rId53"/>
    <p:sldId id="418" r:id="rId54"/>
    <p:sldId id="419" r:id="rId55"/>
  </p:sldIdLst>
  <p:sldSz cx="9144000" cy="5143500" type="screen16x9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émarrage" id="{34D630DE-C185-4E68-921F-D57B907B6DEC}">
          <p14:sldIdLst>
            <p14:sldId id="347"/>
            <p14:sldId id="302"/>
            <p14:sldId id="325"/>
            <p14:sldId id="326"/>
          </p14:sldIdLst>
        </p14:section>
        <p14:section name="Mémoire de l'ordinateur" id="{F70C22F3-7E0D-4415-9377-76E243D6FDD4}">
          <p14:sldIdLst>
            <p14:sldId id="349"/>
            <p14:sldId id="501"/>
            <p14:sldId id="503"/>
            <p14:sldId id="505"/>
            <p14:sldId id="504"/>
          </p14:sldIdLst>
        </p14:section>
        <p14:section name="Transition" id="{D92FE5EC-57C3-4E90-A278-C2D678366A66}">
          <p14:sldIdLst>
            <p14:sldId id="327"/>
            <p14:sldId id="328"/>
            <p14:sldId id="333"/>
            <p14:sldId id="331"/>
          </p14:sldIdLst>
        </p14:section>
        <p14:section name="Références" id="{AA4FA056-4C8D-49E8-B382-E05821D857BC}">
          <p14:sldIdLst>
            <p14:sldId id="407"/>
            <p14:sldId id="509"/>
            <p14:sldId id="506"/>
            <p14:sldId id="510"/>
            <p14:sldId id="511"/>
            <p14:sldId id="512"/>
            <p14:sldId id="513"/>
            <p14:sldId id="514"/>
            <p14:sldId id="507"/>
            <p14:sldId id="518"/>
            <p14:sldId id="515"/>
            <p14:sldId id="516"/>
            <p14:sldId id="517"/>
            <p14:sldId id="519"/>
            <p14:sldId id="520"/>
            <p14:sldId id="521"/>
            <p14:sldId id="522"/>
            <p14:sldId id="523"/>
          </p14:sldIdLst>
        </p14:section>
        <p14:section name="Transition" id="{4396A724-CDFD-4F08-9551-124BE5D4BB41}">
          <p14:sldIdLst>
            <p14:sldId id="524"/>
            <p14:sldId id="525"/>
            <p14:sldId id="526"/>
            <p14:sldId id="527"/>
          </p14:sldIdLst>
        </p14:section>
        <p14:section name="Pointeurs" id="{D9F41818-BDCC-47FF-BAF9-7B9073BED1C6}">
          <p14:sldIdLst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</p14:sldIdLst>
        </p14:section>
        <p14:section name="Fin" id="{F0730219-83C8-4F28-90DE-ABE503A14E43}">
          <p14:sldIdLst>
            <p14:sldId id="336"/>
            <p14:sldId id="337"/>
            <p14:sldId id="348"/>
          </p14:sldIdLst>
        </p14:section>
        <p14:section name="Rappels chapitre 3" id="{30A48D4E-14F8-4A05-BE75-10FB7FA5D35B}">
          <p14:sldIdLst>
            <p14:sldId id="418"/>
            <p14:sldId id="4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FF00"/>
    <a:srgbClr val="FF0000"/>
    <a:srgbClr val="0000FF"/>
    <a:srgbClr val="2B91AF"/>
    <a:srgbClr val="FFFFF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38B1855-1B75-4FBE-930C-398BA8C253C6}" styleName="Style à thème 2 - Accentuation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AF606853-7671-496A-8E4F-DF71F8EC918B}" styleName="Style foncé 1 - Accentuation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Style à thème 1 - Accentuation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Style à thème 1 - Accentuation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29" autoAdjust="0"/>
  </p:normalViewPr>
  <p:slideViewPr>
    <p:cSldViewPr snapToObjects="1">
      <p:cViewPr varScale="1">
        <p:scale>
          <a:sx n="129" d="100"/>
          <a:sy n="129" d="100"/>
        </p:scale>
        <p:origin x="120" y="32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1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viewProps" Target="viewProp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presProps" Target="pres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63FA895-FDAD-4754-B94F-19C6A070BB5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95221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44FD94C-5FEA-41E7-8784-DCAA495F71ED}" type="slidenum">
              <a:rPr lang="fr-FR" smtClean="0"/>
              <a:pPr eaLnBrk="1" hangingPunct="1"/>
              <a:t>2</a:t>
            </a:fld>
            <a:endParaRPr lang="fr-FR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46" y="797290"/>
            <a:ext cx="9142854" cy="19054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4683917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257300" y="3363838"/>
            <a:ext cx="6629400" cy="1320080"/>
          </a:xfrm>
        </p:spPr>
        <p:txBody>
          <a:bodyPr/>
          <a:lstStyle>
            <a:lvl1pPr marL="0" indent="0" algn="ctr">
              <a:buFontTx/>
              <a:buNone/>
              <a:defRPr i="0">
                <a:solidFill>
                  <a:schemeClr val="accent1"/>
                </a:solidFill>
                <a:latin typeface="Segoe UI" panose="020B0502040204020203" pitchFamily="34" charset="0"/>
                <a:ea typeface="Microsoft Sans Serif" panose="020B0604020202020204" pitchFamily="34" charset="0"/>
                <a:cs typeface="Segoe UI" panose="020B0502040204020203" pitchFamily="34" charset="0"/>
              </a:defRPr>
            </a:lvl1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</p:spPr>
        <p:txBody>
          <a:bodyPr/>
          <a:lstStyle>
            <a:lvl1pPr>
              <a:defRPr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5884B699-0645-4174-A209-0BFD8D932EE9}" type="datetime1">
              <a:rPr lang="fr-FR" smtClean="0"/>
              <a:t>20/11/2023</a:t>
            </a:fld>
            <a:endParaRPr lang="fr-FR" dirty="0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</p:spPr>
        <p:txBody>
          <a:bodyPr/>
          <a:lstStyle>
            <a:lvl1pPr>
              <a:defRPr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11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</p:spPr>
        <p:txBody>
          <a:bodyPr lIns="91440" tIns="45720" rIns="91440" bIns="45720" anchor="ctr"/>
          <a:lstStyle>
            <a:lvl1pPr algn="r">
              <a:defRPr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E29B179D-BDEF-4DE9-AA51-2946C12E89D1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362200" y="800100"/>
            <a:ext cx="6096000" cy="1902619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pic>
        <p:nvPicPr>
          <p:cNvPr id="3" name="Image 2" descr="Une image contenant texte, personne, intérieur, boîte&#10;&#10;Description générée automatiquement">
            <a:extLst>
              <a:ext uri="{FF2B5EF4-FFF2-40B4-BE49-F238E27FC236}">
                <a16:creationId xmlns:a16="http://schemas.microsoft.com/office/drawing/2014/main" id="{685035D8-5DD9-496F-B560-A58D991A10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18" y="1100446"/>
            <a:ext cx="946911" cy="160227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9E50882-8481-4955-A7F9-99A4431FCE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54" b="9826"/>
          <a:stretch/>
        </p:blipFill>
        <p:spPr>
          <a:xfrm>
            <a:off x="55144" y="794481"/>
            <a:ext cx="2262296" cy="30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52794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E659B8-7508-4E5B-A384-6019B9D870F7}" type="datetime1">
              <a:rPr lang="fr-FR" smtClean="0"/>
              <a:t>20/11/2023</a:t>
            </a:fld>
            <a:endParaRPr lang="fr-F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588" y="1085850"/>
            <a:ext cx="2284412" cy="382905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1pPr>
            <a:lvl2pPr marL="180975" indent="0">
              <a:buFontTx/>
              <a:buNone/>
              <a:defRPr sz="14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2pPr>
            <a:lvl3pPr marL="355600" indent="0">
              <a:buFontTx/>
              <a:buNone/>
              <a:defRPr sz="12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3pPr>
            <a:lvl4pPr marL="536575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4pPr>
            <a:lvl5pPr marL="717550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7586989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400" y="342900"/>
            <a:ext cx="8839200" cy="6858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287200" y="1085850"/>
            <a:ext cx="3351600" cy="3829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40000" y="1085850"/>
            <a:ext cx="3351600" cy="3829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3C0D0F-E464-4597-AAF9-48280FE7D97D}" type="datetime1">
              <a:rPr lang="fr-FR" smtClean="0"/>
              <a:t>20/11/2023</a:t>
            </a:fld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90EDA0EA-D1F2-473E-9E1B-BCDAC4F8C099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588" y="1085850"/>
            <a:ext cx="2284412" cy="382905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1pPr>
            <a:lvl2pPr marL="180975" indent="0">
              <a:buFontTx/>
              <a:buNone/>
              <a:defRPr sz="14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2pPr>
            <a:lvl3pPr marL="355600" indent="0">
              <a:buFontTx/>
              <a:buNone/>
              <a:defRPr sz="12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3pPr>
            <a:lvl4pPr marL="536575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4pPr>
            <a:lvl5pPr marL="717550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9166408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287200" y="1087200"/>
            <a:ext cx="3351600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287200" y="1567022"/>
            <a:ext cx="3351600" cy="334789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640000" y="1087200"/>
            <a:ext cx="3351600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640000" y="1567022"/>
            <a:ext cx="3351600" cy="334789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F07B0D-A740-4662-8CDF-4DB4C9BAF7D5}" type="datetime1">
              <a:rPr lang="fr-FR" smtClean="0"/>
              <a:t>20/11/2023</a:t>
            </a:fld>
            <a:endParaRPr lang="fr-FR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52624493-78BC-4791-8F3F-CAD894FFE489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152400" y="342900"/>
            <a:ext cx="8839200" cy="6858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588" y="1085850"/>
            <a:ext cx="2284412" cy="382905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1pPr>
            <a:lvl2pPr marL="180975" indent="0">
              <a:buFontTx/>
              <a:buNone/>
              <a:defRPr sz="14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2pPr>
            <a:lvl3pPr marL="355600" indent="0">
              <a:buFontTx/>
              <a:buNone/>
              <a:defRPr sz="12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3pPr>
            <a:lvl4pPr marL="536575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4pPr>
            <a:lvl5pPr marL="717550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9922932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C41E52-3081-49E1-837A-6F2ED4C79D9E}" type="datetime1">
              <a:rPr lang="fr-FR" smtClean="0"/>
              <a:t>20/11/2023</a:t>
            </a:fld>
            <a:endParaRPr lang="fr-FR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69229569-A0DB-4F10-BDCE-6ACF3B489DC3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588" y="1085850"/>
            <a:ext cx="2284412" cy="382905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1pPr>
            <a:lvl2pPr marL="180975" indent="0">
              <a:buFontTx/>
              <a:buNone/>
              <a:defRPr sz="14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2pPr>
            <a:lvl3pPr marL="355600" indent="0">
              <a:buFontTx/>
              <a:buNone/>
              <a:defRPr sz="12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3pPr>
            <a:lvl4pPr marL="536575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4pPr>
            <a:lvl5pPr marL="717550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0863207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384BF702-BD59-4286-8FA4-41F9D4D5A3F0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4356188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1146" y="4914920"/>
            <a:ext cx="2284854" cy="2286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2362200" y="4914900"/>
            <a:ext cx="67056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2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42900"/>
            <a:ext cx="8839200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 style du titre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idx="1"/>
          </p:nvPr>
        </p:nvSpPr>
        <p:spPr bwMode="auto">
          <a:xfrm>
            <a:off x="152400" y="1657370"/>
            <a:ext cx="4392000" cy="325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800100" indent="-342900">
              <a:buClr>
                <a:schemeClr val="tx1">
                  <a:lumMod val="50000"/>
                </a:schemeClr>
              </a:buClr>
              <a:buFont typeface="+mj-lt"/>
              <a:buAutoNum type="alphaUcPeriod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001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573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145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idx="12"/>
          </p:nvPr>
        </p:nvSpPr>
        <p:spPr bwMode="auto">
          <a:xfrm>
            <a:off x="4599600" y="1657350"/>
            <a:ext cx="4392000" cy="325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800100" indent="-342900">
              <a:buClr>
                <a:schemeClr val="tx1">
                  <a:lumMod val="50000"/>
                </a:schemeClr>
              </a:buClr>
              <a:buFont typeface="+mj-lt"/>
              <a:buAutoNum type="alphaUcPeriod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001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573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145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contenu 7"/>
          <p:cNvSpPr>
            <a:spLocks noGrp="1" noChangeArrowheads="1"/>
          </p:cNvSpPr>
          <p:nvPr>
            <p:ph idx="13" hasCustomPrompt="1"/>
          </p:nvPr>
        </p:nvSpPr>
        <p:spPr bwMode="auto">
          <a:xfrm>
            <a:off x="152400" y="1085870"/>
            <a:ext cx="8839200" cy="571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800100" indent="-342900">
              <a:buClr>
                <a:schemeClr val="tx1">
                  <a:lumMod val="50000"/>
                </a:schemeClr>
              </a:buClr>
              <a:buFont typeface="+mj-lt"/>
              <a:buAutoNum type="alphaUcPeriod"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00150" indent="-28575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57350" indent="-28575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14550" indent="-28575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081631095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1146" y="4914920"/>
            <a:ext cx="2284854" cy="2286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2362200" y="4914900"/>
            <a:ext cx="67056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21" name="Rectangle 7"/>
          <p:cNvSpPr>
            <a:spLocks noGrp="1" noChangeArrowheads="1"/>
          </p:cNvSpPr>
          <p:nvPr>
            <p:ph idx="1"/>
          </p:nvPr>
        </p:nvSpPr>
        <p:spPr bwMode="auto">
          <a:xfrm>
            <a:off x="152400" y="1085850"/>
            <a:ext cx="88392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42900"/>
            <a:ext cx="8839200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393628921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heme" Target="../theme/theme2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7.jp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theme" Target="../theme/theme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1618" y="4811316"/>
            <a:ext cx="371475" cy="275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fr-FR" sz="120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fld id="{41DCBAB5-3472-4D0D-B319-6792A5D99B23}" type="slidenum">
              <a:rPr lang="fr-FR" smtClean="0"/>
              <a:pPr algn="ctr"/>
              <a:t>‹N°›</a:t>
            </a:fld>
            <a:endParaRPr lang="fr-FR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42900"/>
            <a:ext cx="8839200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 style du titre</a:t>
            </a: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4800" y="1085850"/>
            <a:ext cx="67068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46" y="4914920"/>
            <a:ext cx="228365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lang="fr-FR" sz="1200" dirty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907BFCD-BAFC-4326-AD69-930A9FA2BEE1}" type="datetime1">
              <a:rPr lang="fr-FR" smtClean="0"/>
              <a:t>20/11/2023</a:t>
            </a:fld>
            <a:endParaRPr lang="fr-FR" dirty="0"/>
          </a:p>
        </p:txBody>
      </p:sp>
      <p:sp>
        <p:nvSpPr>
          <p:cNvPr id="6153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0" y="4914920"/>
            <a:ext cx="6445617" cy="22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fr-FR" dirty="0"/>
              <a:t>Benjamin ALBOUY-KISSI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0000" y="0"/>
            <a:ext cx="2844000" cy="33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686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</p:sldLayoutIdLst>
  <p:transition>
    <p:wipe/>
  </p:transition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Segoe UI" panose="020B0502040204020203" pitchFamily="34" charset="0"/>
          <a:ea typeface="Microsoft Sans Serif" panose="020B0604020202020204" pitchFamily="34" charset="0"/>
          <a:cs typeface="Segoe UI" panose="020B0502040204020203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11"/>
        </a:buBlip>
        <a:defRPr sz="24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11"/>
        </a:buBlip>
        <a:defRPr sz="20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60000"/>
        <a:buFontTx/>
        <a:buBlip>
          <a:blip r:embed="rId11"/>
        </a:buBlip>
        <a:defRPr sz="18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SzPct val="65000"/>
        <a:buFontTx/>
        <a:buBlip>
          <a:blip r:embed="rId11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11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2"/>
        </a:buBlip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2"/>
        </a:buBlip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2"/>
        </a:buBlip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2"/>
        </a:buBlip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46" y="4914920"/>
            <a:ext cx="228365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lang="fr-FR" sz="1200" dirty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907BFCD-BAFC-4326-AD69-930A9FA2BEE1}" type="datetime1">
              <a:rPr lang="fr-FR" smtClean="0"/>
              <a:t>20/11/2023</a:t>
            </a:fld>
            <a:endParaRPr lang="fr-FR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42900"/>
            <a:ext cx="8839200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 style du titre</a:t>
            </a:r>
          </a:p>
        </p:txBody>
      </p:sp>
      <p:pic>
        <p:nvPicPr>
          <p:cNvPr id="26" name="Picture 2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0" y="4914920"/>
            <a:ext cx="6445617" cy="22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31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085850"/>
            <a:ext cx="88392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6D4BD1E-AF01-4376-8023-37FC22EC097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0000" y="0"/>
            <a:ext cx="2844000" cy="33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729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2" r:id="rId1"/>
    <p:sldLayoutId id="2147483698" r:id="rId2"/>
  </p:sldLayoutIdLst>
  <p:transition>
    <p:wipe/>
  </p:transition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7"/>
        </a:buBlip>
        <a:defRPr sz="24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23900" indent="-26670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100000"/>
        <a:buFont typeface="+mj-lt"/>
        <a:buAutoNum type="alphaUcPeriod"/>
        <a:defRPr sz="20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60000"/>
        <a:buFontTx/>
        <a:buBlip>
          <a:blip r:embed="rId7"/>
        </a:buBlip>
        <a:defRPr sz="18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SzPct val="65000"/>
        <a:buFontTx/>
        <a:buBlip>
          <a:blip r:embed="rId7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7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8"/>
        </a:buBlip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8"/>
        </a:buBlip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8"/>
        </a:buBlip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8"/>
        </a:buBlip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1618" y="4811316"/>
            <a:ext cx="371475" cy="275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fr-FR" sz="120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fld id="{41DCBAB5-3472-4D0D-B319-6792A5D99B23}" type="slidenum">
              <a:rPr lang="fr-FR" smtClean="0"/>
              <a:pPr algn="ctr"/>
              <a:t>‹N°›</a:t>
            </a:fld>
            <a:endParaRPr lang="fr-FR" dirty="0"/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46" y="4914920"/>
            <a:ext cx="228365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lang="fr-FR" sz="1200" dirty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907BFCD-BAFC-4326-AD69-930A9FA2BEE1}" type="datetime1">
              <a:rPr lang="fr-FR" smtClean="0"/>
              <a:t>20/11/2023</a:t>
            </a:fld>
            <a:endParaRPr lang="fr-FR" dirty="0"/>
          </a:p>
        </p:txBody>
      </p:sp>
      <p:sp>
        <p:nvSpPr>
          <p:cNvPr id="6153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0" y="4914920"/>
            <a:ext cx="6445617" cy="22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fr-FR" dirty="0"/>
              <a:t>Benjamin ALBOUY-KISSI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486" y="1"/>
            <a:ext cx="1860367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77577"/>
      </p:ext>
    </p:extLst>
  </p:cSld>
  <p:clrMap bg1="dk1" tx1="lt1" bg2="dk2" tx2="lt2" accent1="accent1" accent2="accent2" accent3="accent3" accent4="accent4" accent5="accent5" accent6="accent6" hlink="hlink" folHlink="folHlink"/>
  <p:transition>
    <p:wipe/>
  </p:transition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Segoe UI" panose="020B0502040204020203" pitchFamily="34" charset="0"/>
          <a:ea typeface="Microsoft Sans Serif" panose="020B0604020202020204" pitchFamily="34" charset="0"/>
          <a:cs typeface="Segoe UI" panose="020B0502040204020203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5"/>
        </a:buBlip>
        <a:defRPr sz="24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5"/>
        </a:buBlip>
        <a:defRPr sz="20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60000"/>
        <a:buFontTx/>
        <a:buBlip>
          <a:blip r:embed="rId5"/>
        </a:buBlip>
        <a:defRPr sz="18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SzPct val="65000"/>
        <a:buFontTx/>
        <a:buBlip>
          <a:blip r:embed="rId5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5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6"/>
        </a:buBlip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6"/>
        </a:buBlip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6"/>
        </a:buBlip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6"/>
        </a:buBlip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microsoft.com/office/2007/relationships/hdphoto" Target="../media/hdphoto2.wdp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microsoft.com/office/2007/relationships/hdphoto" Target="../media/hdphoto2.wdp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microsoft.com/office/2007/relationships/hdphoto" Target="../media/hdphoto2.wdp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10.png"/><Relationship Id="rId4" Type="http://schemas.openxmlformats.org/officeDocument/2006/relationships/hyperlink" Target="Chap05-Ex1.sln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microsoft.com/office/2007/relationships/hdphoto" Target="../media/hdphoto2.wdp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5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10.png"/><Relationship Id="rId5" Type="http://schemas.openxmlformats.org/officeDocument/2006/relationships/hyperlink" Target="Chap05-Ex2.sln" TargetMode="External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microsoft.com/office/2007/relationships/hdphoto" Target="../media/hdphoto2.wdp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goutt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8318" y="232806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7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46" y="1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20/11/2023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10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0000" y="0"/>
            <a:ext cx="2844000" cy="33930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31574"/>
      </p:ext>
    </p:extLst>
  </p:cSld>
  <p:clrMapOvr>
    <a:masterClrMapping/>
  </p:clrMapOvr>
  <p:transition spd="slow" advTm="95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33333E-6 L 0.00017 0.2 " pathEditMode="relative" rAng="0" ptsTypes="AA">
                                      <p:cBhvr>
                                        <p:cTn id="31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2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31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4" grpId="0"/>
      <p:bldP spid="5" grpId="0"/>
      <p:bldP spid="6" grpId="0"/>
      <p:bldP spid="9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Pointeurs et références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57300" y="3363838"/>
            <a:ext cx="6629400" cy="1320080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Mémoire de l’ordinateur</a:t>
            </a:r>
          </a:p>
          <a:p>
            <a:pPr eaLnBrk="1" hangingPunct="1">
              <a:defRPr/>
            </a:pPr>
            <a:r>
              <a:rPr lang="fr-FR" dirty="0"/>
              <a:t>Références</a:t>
            </a:r>
          </a:p>
          <a:p>
            <a:pPr eaLnBrk="1" hangingPunct="1">
              <a:defRPr/>
            </a:pPr>
            <a:r>
              <a:rPr lang="fr-FR" dirty="0"/>
              <a:t>Pointeurs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4683918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061098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sw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618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8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Mémoire de l’ordinateur</a:t>
            </a:r>
          </a:p>
          <a:p>
            <a:r>
              <a:rPr lang="fr-FR" dirty="0"/>
              <a:t>Références</a:t>
            </a:r>
          </a:p>
          <a:p>
            <a:r>
              <a:rPr lang="fr-FR" dirty="0"/>
              <a:t>Pointeurs</a:t>
            </a:r>
          </a:p>
        </p:txBody>
      </p:sp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Pointeurs et références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4683918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061098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sw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618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7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"/>
    </mc:Choice>
    <mc:Fallback xmlns=""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" fill="hold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6147" grpId="0" uiExpand="1" build="p"/>
      <p:bldP spid="6147" grpId="1" uiExpand="1" build="p"/>
      <p:bldP spid="2" grpId="0" animBg="1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20/11/2023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13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0000" y="0"/>
            <a:ext cx="2844000" cy="339306"/>
          </a:xfrm>
          <a:prstGeom prst="rect">
            <a:avLst/>
          </a:prstGeom>
        </p:spPr>
      </p:pic>
      <p:pic>
        <p:nvPicPr>
          <p:cNvPr id="11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9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50"/>
    </mc:Choice>
    <mc:Fallback xmlns="">
      <p:transition advTm="95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12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 p14:presetBounceEnd="60000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 p14:presetBounceEnd="60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1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12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1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FED4F7-6CDB-4BD4-AF07-666FE3B57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Définition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94EB4F-58B4-4365-ABEB-8C48CFD89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000" dirty="0"/>
              <a:t>Une </a:t>
            </a:r>
            <a:r>
              <a:rPr lang="fr-FR" sz="20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référence</a:t>
            </a:r>
            <a:r>
              <a:rPr lang="fr-FR" sz="2000" dirty="0"/>
              <a:t> est un alias, un autre nom pour une même variable</a:t>
            </a:r>
          </a:p>
          <a:p>
            <a:pPr lvl="1"/>
            <a:r>
              <a:rPr lang="fr-FR" sz="1800" dirty="0"/>
              <a:t>Création d’une référence : </a:t>
            </a:r>
            <a:r>
              <a:rPr lang="fr-FR" sz="1800" b="1" i="1" kern="1200" dirty="0">
                <a:solidFill>
                  <a:srgbClr val="569CD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type</a:t>
            </a:r>
            <a:r>
              <a:rPr lang="fr-FR" sz="1800" dirty="0">
                <a:latin typeface="Consolas" panose="020B0609020204030204" pitchFamily="49" charset="0"/>
              </a:rPr>
              <a:t>  </a:t>
            </a:r>
            <a:r>
              <a:rPr lang="fr-FR" sz="1800" dirty="0" err="1">
                <a:latin typeface="Consolas" panose="020B0609020204030204" pitchFamily="49" charset="0"/>
              </a:rPr>
              <a:t>nomRef</a:t>
            </a:r>
            <a:r>
              <a:rPr lang="fr-FR" sz="1800" dirty="0">
                <a:latin typeface="Consolas" panose="020B0609020204030204" pitchFamily="49" charset="0"/>
              </a:rPr>
              <a:t> = variable;</a:t>
            </a:r>
          </a:p>
          <a:p>
            <a:endParaRPr lang="fr-FR" sz="200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719B70-9156-4C2D-8D1F-609F000BE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20/11/2023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8CD3B71-5F84-4526-A7FE-07E8A405A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F63DD9-110D-402E-AC9E-6D226A284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14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78358E3-2780-4DF1-A999-9E3D638E90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 lnSpcReduction="10000"/>
          </a:bodyPr>
          <a:lstStyle/>
          <a:p>
            <a:pPr lvl="0"/>
            <a:r>
              <a:rPr lang="fr-FR" sz="1400" dirty="0">
                <a:solidFill>
                  <a:schemeClr val="bg2"/>
                </a:solidFill>
              </a:rPr>
              <a:t>Mémoire de l’ordinateur</a:t>
            </a:r>
          </a:p>
          <a:p>
            <a:pPr lvl="1"/>
            <a:r>
              <a:rPr lang="fr-FR" sz="1200" dirty="0">
                <a:solidFill>
                  <a:schemeClr val="bg2"/>
                </a:solidFill>
              </a:rPr>
              <a:t>Organisation de la mémoire</a:t>
            </a:r>
          </a:p>
          <a:p>
            <a:pPr lvl="1"/>
            <a:r>
              <a:rPr lang="fr-FR" sz="1200" dirty="0">
                <a:solidFill>
                  <a:schemeClr val="bg2"/>
                </a:solidFill>
              </a:rPr>
              <a:t>Les variables</a:t>
            </a:r>
          </a:p>
          <a:p>
            <a:pPr lvl="1"/>
            <a:r>
              <a:rPr lang="fr-FR" sz="1200" dirty="0">
                <a:solidFill>
                  <a:schemeClr val="bg2"/>
                </a:solidFill>
              </a:rPr>
              <a:t>Éviter le gaspillage</a:t>
            </a:r>
          </a:p>
          <a:p>
            <a:pPr lvl="0"/>
            <a:r>
              <a:rPr lang="fr-FR" sz="14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Références</a:t>
            </a:r>
          </a:p>
          <a:p>
            <a:pPr lvl="1"/>
            <a:r>
              <a:rPr lang="fr-FR" sz="12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Définition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Références constantes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Passage par référence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Bilan sur les paramètres</a:t>
            </a:r>
          </a:p>
          <a:p>
            <a:pPr lvl="0"/>
            <a:r>
              <a:rPr lang="fr-FR" sz="1400" dirty="0">
                <a:solidFill>
                  <a:srgbClr val="79D2FF"/>
                </a:solidFill>
              </a:rPr>
              <a:t>Pointeurs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Définition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Déclaration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Affectation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Déréférencement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Pointeurs et tableaux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Référence vs pointeur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Pointeur vers fonction</a:t>
            </a:r>
          </a:p>
        </p:txBody>
      </p:sp>
      <p:sp>
        <p:nvSpPr>
          <p:cNvPr id="8" name="code">
            <a:extLst>
              <a:ext uri="{FF2B5EF4-FFF2-40B4-BE49-F238E27FC236}">
                <a16:creationId xmlns:a16="http://schemas.microsoft.com/office/drawing/2014/main" id="{1AB8BB6E-5965-489C-8F28-F469EEDA83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0235" y="2248163"/>
            <a:ext cx="5695846" cy="1123444"/>
          </a:xfrm>
          <a:prstGeom prst="roundRect">
            <a:avLst>
              <a:gd name="adj" fmla="val 9692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= 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42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 a vaut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a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et est à l'adresse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&amp;a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'\n'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ra = a;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ra vaut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ra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et est à l'adresse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&amp;ra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'\n'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rra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ra;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FR" sz="1050" b="1" dirty="0" err="1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rra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vaut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rra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et est à l'adresse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&amp;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rra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'\n'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5F7E4E9E-EB1B-426F-80F5-26D14A1662C8}"/>
              </a:ext>
            </a:extLst>
          </p:cNvPr>
          <p:cNvGrpSpPr/>
          <p:nvPr/>
        </p:nvGrpSpPr>
        <p:grpSpPr>
          <a:xfrm>
            <a:off x="316596" y="197289"/>
            <a:ext cx="1066800" cy="815320"/>
            <a:chOff x="6096000" y="3090658"/>
            <a:chExt cx="2414045" cy="1844975"/>
          </a:xfrm>
          <a:effectLst>
            <a:outerShdw blurRad="63500" dist="12700" dir="19800000" sx="110000" sy="110000" algn="ctr" rotWithShape="0">
              <a:prstClr val="black">
                <a:alpha val="40000"/>
              </a:prstClr>
            </a:outerShdw>
          </a:effectLst>
        </p:grpSpPr>
        <p:pic>
          <p:nvPicPr>
            <p:cNvPr id="10" name="Picture 4" descr="C:\Users\bealbouy.IUT\AppData\Local\Microsoft\Windows\Temporary Internet Files\Content.IE5\X5O95IQ7\MP900321162[1].jpg">
              <a:extLst>
                <a:ext uri="{FF2B5EF4-FFF2-40B4-BE49-F238E27FC236}">
                  <a16:creationId xmlns:a16="http://schemas.microsoft.com/office/drawing/2014/main" id="{A3EA3224-F4B5-4191-9069-0C2A4F7DF3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776" b="93925" l="10000" r="95167">
                          <a14:foregroundMark x1="46500" y1="75234" x2="49167" y2="75000"/>
                          <a14:foregroundMark x1="44667" y1="76168" x2="46667" y2="77804"/>
                          <a14:backgroundMark x1="52333" y1="81776" x2="55000" y2="82710"/>
                          <a14:backgroundMark x1="68833" y1="92523" x2="70500" y2="92290"/>
                        </a14:backgroundRemoval>
                      </a14:imgEffect>
                      <a14:imgEffect>
                        <a14:saturation sat="66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1910" t="7890" r="8608" b="5181"/>
            <a:stretch/>
          </p:blipFill>
          <p:spPr bwMode="auto">
            <a:xfrm>
              <a:off x="6096000" y="3643608"/>
              <a:ext cx="1655560" cy="1292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5" descr="C:\Users\bealbouy.IUT\AppData\Local\Microsoft\Windows\Temporary Internet Files\Content.IE5\FNQSHMVE\MP900386714[1].jpg">
              <a:extLst>
                <a:ext uri="{FF2B5EF4-FFF2-40B4-BE49-F238E27FC236}">
                  <a16:creationId xmlns:a16="http://schemas.microsoft.com/office/drawing/2014/main" id="{63BF047E-72D1-4EC2-AFC8-B1A6075606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451" t="6202" r="1494" b="5526"/>
            <a:stretch/>
          </p:blipFill>
          <p:spPr bwMode="auto">
            <a:xfrm rot="21026114" flipH="1">
              <a:off x="7157282" y="3090658"/>
              <a:ext cx="1352763" cy="877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radiation">
            <a:hlinkClick r:id="" action="ppaction://media"/>
            <a:extLst>
              <a:ext uri="{FF2B5EF4-FFF2-40B4-BE49-F238E27FC236}">
                <a16:creationId xmlns:a16="http://schemas.microsoft.com/office/drawing/2014/main" id="{D27A7BA5-435B-41A2-A3A8-F5CB531AAC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8721" y="442117"/>
            <a:ext cx="487363" cy="48736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F150A84-EB54-4563-B59B-C77471E50284}"/>
              </a:ext>
            </a:extLst>
          </p:cNvPr>
          <p:cNvSpPr/>
          <p:nvPr/>
        </p:nvSpPr>
        <p:spPr>
          <a:xfrm>
            <a:off x="2483768" y="3904311"/>
            <a:ext cx="3610130" cy="504036"/>
          </a:xfrm>
          <a:prstGeom prst="rect">
            <a:avLst/>
          </a:prstGeom>
          <a:solidFill>
            <a:schemeClr val="tx2"/>
          </a:solidFill>
          <a:ln w="6350">
            <a:solidFill>
              <a:schemeClr val="accent1"/>
            </a:solidFill>
          </a:ln>
          <a:effectLst>
            <a:outerShdw blurRad="127000" algn="ctr" rotWithShape="0">
              <a:prstClr val="black">
                <a:alpha val="5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endParaRPr lang="fr-FR" sz="1050" b="1" dirty="0">
              <a:solidFill>
                <a:schemeClr val="tx2">
                  <a:lumMod val="10000"/>
                  <a:lumOff val="90000"/>
                </a:schemeClr>
              </a:solidFill>
              <a:latin typeface="Consolas" panose="020B0609020204030204" pitchFamily="49" charset="0"/>
              <a:cs typeface="Segoe UI" panose="020B0502040204020203" pitchFamily="34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DD2D314-7E8E-4B80-814A-E239FFEA2326}"/>
              </a:ext>
            </a:extLst>
          </p:cNvPr>
          <p:cNvSpPr txBox="1"/>
          <p:nvPr/>
        </p:nvSpPr>
        <p:spPr bwMode="auto">
          <a:xfrm>
            <a:off x="2483767" y="3869417"/>
            <a:ext cx="3693933" cy="25391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1050" b="1" dirty="0">
                <a:solidFill>
                  <a:schemeClr val="tx2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  a vaut 42 et est à l'adresse 000000FC50FFF5C4</a:t>
            </a:r>
            <a:endParaRPr kumimoji="0" lang="fr-FR" sz="1050" b="1" i="0" u="none" strike="noStrike" kern="1200" cap="none" spc="0" normalizeH="0" baseline="0" noProof="0" dirty="0">
              <a:ln>
                <a:noFill/>
              </a:ln>
              <a:solidFill>
                <a:srgbClr val="1E1E1E">
                  <a:lumMod val="10000"/>
                  <a:lumOff val="9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3887355-B4D3-40A6-8A88-079B28F0ED0B}"/>
              </a:ext>
            </a:extLst>
          </p:cNvPr>
          <p:cNvSpPr txBox="1"/>
          <p:nvPr/>
        </p:nvSpPr>
        <p:spPr bwMode="auto">
          <a:xfrm>
            <a:off x="2483767" y="4029251"/>
            <a:ext cx="3693933" cy="25391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1050" b="1" dirty="0">
                <a:solidFill>
                  <a:schemeClr val="tx2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 ra vaut 42 et est à l'adresse 000000FC50FFF5C4</a:t>
            </a:r>
            <a:endParaRPr kumimoji="0" lang="fr-FR" sz="1050" b="1" i="0" u="none" strike="noStrike" kern="1200" cap="none" spc="0" normalizeH="0" baseline="0" noProof="0" dirty="0">
              <a:ln>
                <a:noFill/>
              </a:ln>
              <a:solidFill>
                <a:srgbClr val="1E1E1E">
                  <a:lumMod val="10000"/>
                  <a:lumOff val="9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CEC07DD-A2DF-4549-9242-B577B7EB71DF}"/>
              </a:ext>
            </a:extLst>
          </p:cNvPr>
          <p:cNvSpPr txBox="1"/>
          <p:nvPr/>
        </p:nvSpPr>
        <p:spPr bwMode="auto">
          <a:xfrm>
            <a:off x="2483767" y="4189085"/>
            <a:ext cx="3693933" cy="25391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1050" b="1" dirty="0" err="1">
                <a:solidFill>
                  <a:schemeClr val="tx2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rra</a:t>
            </a:r>
            <a:r>
              <a:rPr lang="fr-FR" sz="1050" b="1" dirty="0">
                <a:solidFill>
                  <a:schemeClr val="tx2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 vaut 42 et est à l'adresse 000000FC50FFF5C4</a:t>
            </a:r>
            <a:endParaRPr kumimoji="0" lang="fr-FR" sz="1050" b="1" i="0" u="none" strike="noStrike" kern="1200" cap="none" spc="0" normalizeH="0" baseline="0" noProof="0" dirty="0">
              <a:ln>
                <a:noFill/>
              </a:ln>
              <a:solidFill>
                <a:srgbClr val="1E1E1E">
                  <a:lumMod val="10000"/>
                  <a:lumOff val="9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672E67-A746-401B-83C3-8002A95132D3}"/>
              </a:ext>
            </a:extLst>
          </p:cNvPr>
          <p:cNvSpPr/>
          <p:nvPr/>
        </p:nvSpPr>
        <p:spPr>
          <a:xfrm>
            <a:off x="7677949" y="3651135"/>
            <a:ext cx="864096" cy="100811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20" name="Tableau 39">
            <a:extLst>
              <a:ext uri="{FF2B5EF4-FFF2-40B4-BE49-F238E27FC236}">
                <a16:creationId xmlns:a16="http://schemas.microsoft.com/office/drawing/2014/main" id="{E8F2DFAC-F0DD-4FB7-A045-AE0EF61B1B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099065"/>
              </p:ext>
            </p:extLst>
          </p:nvPr>
        </p:nvGraphicFramePr>
        <p:xfrm>
          <a:off x="7677949" y="4034210"/>
          <a:ext cx="864096" cy="216024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216024">
                  <a:extLst>
                    <a:ext uri="{9D8B030D-6E8A-4147-A177-3AD203B41FA5}">
                      <a16:colId xmlns:a16="http://schemas.microsoft.com/office/drawing/2014/main" val="3937037243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1564322600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419448309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3291774204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/>
                      <a:endParaRPr lang="fr-FR" sz="105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05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05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05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96931010"/>
                  </a:ext>
                </a:extLst>
              </a:tr>
            </a:tbl>
          </a:graphicData>
        </a:graphic>
      </p:graphicFrame>
      <p:sp>
        <p:nvSpPr>
          <p:cNvPr id="22" name="ZoneTexte 21">
            <a:extLst>
              <a:ext uri="{FF2B5EF4-FFF2-40B4-BE49-F238E27FC236}">
                <a16:creationId xmlns:a16="http://schemas.microsoft.com/office/drawing/2014/main" id="{34ECCF92-6739-4FEA-B1ED-DD463C9A4035}"/>
              </a:ext>
            </a:extLst>
          </p:cNvPr>
          <p:cNvSpPr txBox="1"/>
          <p:nvPr/>
        </p:nvSpPr>
        <p:spPr bwMode="auto">
          <a:xfrm>
            <a:off x="7319273" y="4003722"/>
            <a:ext cx="277640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fr-FR" sz="1200" kern="1200" dirty="0">
                <a:latin typeface="Lucida Console" panose="020B0609040504020204" pitchFamily="49" charset="0"/>
                <a:cs typeface="Segoe UI" panose="020B0502040204020203" pitchFamily="34" charset="0"/>
              </a:rPr>
              <a:t>a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9291061C-64B2-4D27-830A-23986EF8A83A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7596913" y="4142222"/>
            <a:ext cx="810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F1AF3C4A-E300-41F4-9C15-4B12E3DD2735}"/>
              </a:ext>
            </a:extLst>
          </p:cNvPr>
          <p:cNvSpPr txBox="1"/>
          <p:nvPr/>
        </p:nvSpPr>
        <p:spPr bwMode="auto">
          <a:xfrm>
            <a:off x="7674883" y="4040028"/>
            <a:ext cx="867162" cy="2172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algn="ctr">
              <a:lnSpc>
                <a:spcPct val="120000"/>
              </a:lnSpc>
            </a:pPr>
            <a:r>
              <a:rPr lang="fr-FR" sz="2000" kern="1200" dirty="0">
                <a:solidFill>
                  <a:schemeClr val="bg1"/>
                </a:solidFill>
                <a:latin typeface="Lucida Console" panose="020B0609040504020204" pitchFamily="49" charset="0"/>
                <a:cs typeface="Segoe UI" panose="020B0502040204020203" pitchFamily="34" charset="0"/>
              </a:rPr>
              <a:t>42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8B14E0-3E8A-4B2A-8EED-D83AB4962D9D}"/>
              </a:ext>
            </a:extLst>
          </p:cNvPr>
          <p:cNvSpPr/>
          <p:nvPr/>
        </p:nvSpPr>
        <p:spPr>
          <a:xfrm rot="10800000">
            <a:off x="7597700" y="3625195"/>
            <a:ext cx="1035224" cy="219017"/>
          </a:xfrm>
          <a:prstGeom prst="rect">
            <a:avLst/>
          </a:prstGeom>
          <a:gradFill>
            <a:gsLst>
              <a:gs pos="83000">
                <a:srgbClr val="1C2E40"/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endParaRPr lang="fr-F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424C817-B43D-4977-B8B7-5AA84B907463}"/>
              </a:ext>
            </a:extLst>
          </p:cNvPr>
          <p:cNvSpPr/>
          <p:nvPr/>
        </p:nvSpPr>
        <p:spPr>
          <a:xfrm>
            <a:off x="7596913" y="4449875"/>
            <a:ext cx="1036011" cy="253914"/>
          </a:xfrm>
          <a:prstGeom prst="rect">
            <a:avLst/>
          </a:prstGeom>
          <a:gradFill>
            <a:gsLst>
              <a:gs pos="82000">
                <a:srgbClr val="1C2E40"/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endParaRPr lang="fr-F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EC06905-1829-406D-8B6A-DD03FE9A5122}"/>
              </a:ext>
            </a:extLst>
          </p:cNvPr>
          <p:cNvSpPr txBox="1"/>
          <p:nvPr/>
        </p:nvSpPr>
        <p:spPr bwMode="auto">
          <a:xfrm>
            <a:off x="6947376" y="4003722"/>
            <a:ext cx="649537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fr-FR" sz="1200" kern="1200" dirty="0">
                <a:latin typeface="Lucida Console" panose="020B0609040504020204" pitchFamily="49" charset="0"/>
                <a:cs typeface="Segoe UI" panose="020B0502040204020203" pitchFamily="34" charset="0"/>
              </a:rPr>
              <a:t>ra, a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FE7BFA7E-D03F-423E-A52E-994931F11C84}"/>
              </a:ext>
            </a:extLst>
          </p:cNvPr>
          <p:cNvSpPr txBox="1"/>
          <p:nvPr/>
        </p:nvSpPr>
        <p:spPr bwMode="auto">
          <a:xfrm>
            <a:off x="6482505" y="4003722"/>
            <a:ext cx="1114408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fr-FR" sz="1200" dirty="0" err="1">
                <a:latin typeface="Lucida Console" panose="020B0609040504020204" pitchFamily="49" charset="0"/>
                <a:cs typeface="Segoe UI" panose="020B0502040204020203" pitchFamily="34" charset="0"/>
              </a:rPr>
              <a:t>r</a:t>
            </a:r>
            <a:r>
              <a:rPr lang="fr-FR" sz="1200" kern="1200" dirty="0" err="1">
                <a:latin typeface="Lucida Console" panose="020B0609040504020204" pitchFamily="49" charset="0"/>
                <a:cs typeface="Segoe UI" panose="020B0502040204020203" pitchFamily="34" charset="0"/>
              </a:rPr>
              <a:t>ra</a:t>
            </a:r>
            <a:r>
              <a:rPr lang="fr-FR" sz="1200" kern="1200" dirty="0">
                <a:latin typeface="Lucida Console" panose="020B0609040504020204" pitchFamily="49" charset="0"/>
                <a:cs typeface="Segoe UI" panose="020B0502040204020203" pitchFamily="34" charset="0"/>
              </a:rPr>
              <a:t>, ra, 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AA0E425-D09D-4637-B878-7D0CBDCEFC83}"/>
              </a:ext>
            </a:extLst>
          </p:cNvPr>
          <p:cNvSpPr/>
          <p:nvPr/>
        </p:nvSpPr>
        <p:spPr>
          <a:xfrm>
            <a:off x="2502870" y="2340681"/>
            <a:ext cx="816594" cy="14687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53BE994-F98C-49B3-B6F7-AF851778EC47}"/>
              </a:ext>
            </a:extLst>
          </p:cNvPr>
          <p:cNvSpPr/>
          <p:nvPr/>
        </p:nvSpPr>
        <p:spPr>
          <a:xfrm>
            <a:off x="2502870" y="2500078"/>
            <a:ext cx="5175079" cy="14687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B955789-3BEA-44F5-AA06-CE29D8B0D44D}"/>
              </a:ext>
            </a:extLst>
          </p:cNvPr>
          <p:cNvSpPr/>
          <p:nvPr/>
        </p:nvSpPr>
        <p:spPr>
          <a:xfrm>
            <a:off x="2502870" y="2659475"/>
            <a:ext cx="917002" cy="14687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4E077D5-F907-4272-B556-0A6D6616AFD9}"/>
              </a:ext>
            </a:extLst>
          </p:cNvPr>
          <p:cNvSpPr/>
          <p:nvPr/>
        </p:nvSpPr>
        <p:spPr>
          <a:xfrm>
            <a:off x="2502870" y="2818872"/>
            <a:ext cx="5309490" cy="14687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61065E6-9D7C-4201-A1A2-0E7ACDEB171F}"/>
              </a:ext>
            </a:extLst>
          </p:cNvPr>
          <p:cNvSpPr/>
          <p:nvPr/>
        </p:nvSpPr>
        <p:spPr>
          <a:xfrm>
            <a:off x="2502870" y="2978269"/>
            <a:ext cx="1061018" cy="14687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2D45896-5B5E-462B-BB77-7D0FB5436EF1}"/>
              </a:ext>
            </a:extLst>
          </p:cNvPr>
          <p:cNvSpPr/>
          <p:nvPr/>
        </p:nvSpPr>
        <p:spPr>
          <a:xfrm>
            <a:off x="2502870" y="3137668"/>
            <a:ext cx="5453506" cy="14687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code">
            <a:extLst>
              <a:ext uri="{FF2B5EF4-FFF2-40B4-BE49-F238E27FC236}">
                <a16:creationId xmlns:a16="http://schemas.microsoft.com/office/drawing/2014/main" id="{B86113EE-4943-40E3-8748-55BB19CE9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0235" y="2248163"/>
            <a:ext cx="5695846" cy="1123444"/>
          </a:xfrm>
          <a:prstGeom prst="roundRect">
            <a:avLst>
              <a:gd name="adj" fmla="val 9692"/>
            </a:avLst>
          </a:prstGeom>
          <a:noFill/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= 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42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 a vaut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a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et est à l'adresse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&amp;a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'\n'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ra = a;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ra vaut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ra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et est à l'adresse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&amp;ra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'\n'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rra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ra;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FR" sz="1050" b="1" dirty="0" err="1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rra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vaut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rra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et est à l'adresse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&amp;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rra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'\n'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CB8F0BF-253F-F866-29F7-A58D34981BB6}"/>
              </a:ext>
            </a:extLst>
          </p:cNvPr>
          <p:cNvSpPr txBox="1"/>
          <p:nvPr/>
        </p:nvSpPr>
        <p:spPr bwMode="auto">
          <a:xfrm>
            <a:off x="6181490" y="1748889"/>
            <a:ext cx="311304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lang="fr-FR" dirty="0">
                <a:latin typeface="Consolas" panose="020B0609020204030204" pitchFamily="49" charset="0"/>
                <a:cs typeface="Segoe UI" panose="020B0502040204020203" pitchFamily="34" charset="0"/>
              </a:rPr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408049841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2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6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00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250" fill="hold"/>
                                        <p:tgtEl>
                                          <p:spTgt spid="30"/>
                                        </p:tgtEl>
                                      </p:cBhvr>
                                      <p:by x="63374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250" fill="hold"/>
                                        <p:tgtEl>
                                          <p:spTgt spid="30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383 0.0310 E" pathEditMode="relative" ptsTypes="">
                                      <p:cBhvr>
                                        <p:cTn id="40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250" fill="hold"/>
                                        <p:tgtEl>
                                          <p:spTgt spid="31"/>
                                        </p:tgtEl>
                                      </p:cBhvr>
                                      <p:by x="1772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250" fill="hold"/>
                                        <p:tgtEl>
                                          <p:spTgt spid="31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328 0.0310 E" pathEditMode="relative" ptsTypes="">
                                      <p:cBhvr>
                                        <p:cTn id="5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250" fill="hold"/>
                                        <p:tgtEl>
                                          <p:spTgt spid="32"/>
                                        </p:tgtEl>
                                      </p:cBhvr>
                                      <p:by x="579005" y="10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250" fill="hold"/>
                                        <p:tgtEl>
                                          <p:spTgt spid="32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402 0.0310 E" pathEditMode="relative" ptsTypes="">
                                      <p:cBhvr>
                                        <p:cTn id="76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0" dur="250" fill="hold"/>
                                        <p:tgtEl>
                                          <p:spTgt spid="33"/>
                                        </p:tgtEl>
                                      </p:cBhvr>
                                      <p:by x="19983" y="10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2" dur="250" fill="hold"/>
                                        <p:tgtEl>
                                          <p:spTgt spid="33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323 0.0310 E" pathEditMode="relative" ptsTypes="">
                                      <p:cBhvr>
                                        <p:cTn id="94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50"/>
                            </p:stCondLst>
                            <p:childTnLst>
                              <p:par>
                                <p:cTn id="10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8" dur="250" fill="hold"/>
                                        <p:tgtEl>
                                          <p:spTgt spid="34"/>
                                        </p:tgtEl>
                                      </p:cBhvr>
                                      <p:by x="513988" y="10000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0" dur="250" fill="hold"/>
                                        <p:tgtEl>
                                          <p:spTgt spid="34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402 0.0310 E" pathEditMode="relative" ptsTypes="">
                                      <p:cBhvr>
                                        <p:cTn id="11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50"/>
                            </p:stCondLst>
                            <p:childTnLst>
                              <p:par>
                                <p:cTn id="1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1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16" grpId="0"/>
      <p:bldP spid="17" grpId="0"/>
      <p:bldP spid="18" grpId="0"/>
      <p:bldP spid="22" grpId="0"/>
      <p:bldP spid="24" grpId="0"/>
      <p:bldP spid="28" grpId="0"/>
      <p:bldP spid="29" grpId="0"/>
      <p:bldP spid="30" grpId="0" animBg="1"/>
      <p:bldP spid="30" grpId="1" animBg="1"/>
      <p:bldP spid="30" grpId="2" animBg="1"/>
      <p:bldP spid="30" grpId="3" animBg="1"/>
      <p:bldP spid="30" grpId="4" animBg="1"/>
      <p:bldP spid="31" grpId="0" animBg="1"/>
      <p:bldP spid="31" grpId="1" animBg="1"/>
      <p:bldP spid="31" grpId="2" animBg="1"/>
      <p:bldP spid="31" grpId="3" animBg="1"/>
      <p:bldP spid="31" grpId="4" animBg="1"/>
      <p:bldP spid="32" grpId="0" animBg="1"/>
      <p:bldP spid="32" grpId="1" animBg="1"/>
      <p:bldP spid="32" grpId="2" animBg="1"/>
      <p:bldP spid="32" grpId="3" animBg="1"/>
      <p:bldP spid="32" grpId="4" animBg="1"/>
      <p:bldP spid="33" grpId="0" animBg="1"/>
      <p:bldP spid="33" grpId="1" animBg="1"/>
      <p:bldP spid="33" grpId="2" animBg="1"/>
      <p:bldP spid="33" grpId="3" animBg="1"/>
      <p:bldP spid="33" grpId="4" animBg="1"/>
      <p:bldP spid="34" grpId="0" animBg="1"/>
      <p:bldP spid="34" grpId="1" animBg="1"/>
      <p:bldP spid="34" grpId="2" animBg="1"/>
      <p:bldP spid="34" grpId="3" animBg="1"/>
      <p:bldP spid="34" grpId="4" animBg="1"/>
      <p:bldP spid="35" grpId="0" animBg="1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E8C755-EECD-41A2-8A3D-20C42C360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Définition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3709C8-E5DB-49F8-85A5-777A37DCA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Une fois une référence créée, il est impossible de la distinguer de la variable d’origine.</a:t>
            </a:r>
          </a:p>
          <a:p>
            <a:endParaRPr lang="fr-FR" dirty="0"/>
          </a:p>
          <a:p>
            <a:r>
              <a:rPr lang="fr-FR" dirty="0"/>
              <a:t>Une référence d’une référence d’une variable est donc une référence de la variable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0FFFAE-0269-44A3-8465-808EA4FA5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20/11/2023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0881435-51F2-439B-8AB3-8716972FC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7CD8E2F-136A-4525-9FEE-1993BFD64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15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F3451B6-6D89-4E58-8F49-0218C09994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fr-FR" sz="1400">
                <a:solidFill>
                  <a:srgbClr val="2F4E6C"/>
                </a:solidFill>
              </a:rPr>
              <a:t>Mémoire de l’ordinateur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Organisation de la mémoire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Les variables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Éviter le gaspillage</a:t>
            </a:r>
          </a:p>
          <a:p>
            <a:pPr lvl="0"/>
            <a:r>
              <a:rPr lang="fr-FR" sz="14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Références</a:t>
            </a:r>
          </a:p>
          <a:p>
            <a:pPr lvl="1"/>
            <a:r>
              <a:rPr lang="fr-FR" sz="12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Définition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Références constantes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Passage par référence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Bilan sur les paramètres</a:t>
            </a:r>
          </a:p>
          <a:p>
            <a:pPr lvl="0"/>
            <a:r>
              <a:rPr lang="fr-FR" sz="1400">
                <a:solidFill>
                  <a:srgbClr val="79D2FF"/>
                </a:solidFill>
              </a:rPr>
              <a:t>Pointeurs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Définition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Déclaration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Affectation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Déréférencement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Pointeurs et tableaux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Référence vs pointeur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Pointeur vers fonction</a:t>
            </a:r>
            <a:endParaRPr lang="fr-FR" sz="1200" dirty="0">
              <a:solidFill>
                <a:srgbClr val="79D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876758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3C42C23-F3EB-4763-94B2-6575B6551B78}"/>
              </a:ext>
            </a:extLst>
          </p:cNvPr>
          <p:cNvSpPr/>
          <p:nvPr/>
        </p:nvSpPr>
        <p:spPr>
          <a:xfrm>
            <a:off x="5170366" y="3416436"/>
            <a:ext cx="2055665" cy="29949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32C611-1A59-4545-8AB6-769E6A6868C9}"/>
              </a:ext>
            </a:extLst>
          </p:cNvPr>
          <p:cNvSpPr/>
          <p:nvPr/>
        </p:nvSpPr>
        <p:spPr>
          <a:xfrm>
            <a:off x="7643693" y="3416436"/>
            <a:ext cx="541320" cy="29949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BE2E889-0C56-4831-AAD7-C3C955E2C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Remarques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327E3C-DD27-471D-A234-2D7FC9C11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Une référence est obligatoirement initialisée à sa création !</a:t>
            </a:r>
          </a:p>
          <a:p>
            <a:endParaRPr lang="fr-FR" dirty="0"/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lvl="2"/>
            <a:endParaRPr lang="fr-FR" dirty="0"/>
          </a:p>
          <a:p>
            <a:r>
              <a:rPr lang="fr-FR" dirty="0"/>
              <a:t>Ne pas confondre </a:t>
            </a:r>
            <a:r>
              <a:rPr lang="fr-FR" sz="2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24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ra = a;</a:t>
            </a:r>
            <a:r>
              <a:rPr lang="fr-FR" dirty="0"/>
              <a:t> et 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&amp;ra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773BA24-926B-407E-8B32-66718D84E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20/11/2023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3831133-6828-4385-A47B-03D760D51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FA86962-8FC6-4AEC-81ED-A85EC1629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16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B3F76C4-E36A-47E8-B5F1-AE4DBE3A29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fr-FR" sz="1400">
                <a:solidFill>
                  <a:srgbClr val="2F4E6C"/>
                </a:solidFill>
              </a:rPr>
              <a:t>Mémoire de l’ordinateur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Organisation de la mémoire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Les variables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Éviter le gaspillage</a:t>
            </a:r>
          </a:p>
          <a:p>
            <a:pPr lvl="0"/>
            <a:r>
              <a:rPr lang="fr-FR" sz="14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Références</a:t>
            </a:r>
          </a:p>
          <a:p>
            <a:pPr lvl="1"/>
            <a:r>
              <a:rPr lang="fr-FR" sz="12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Définition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Références constantes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Passage par référence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Bilan sur les paramètres</a:t>
            </a:r>
          </a:p>
          <a:p>
            <a:pPr lvl="0"/>
            <a:r>
              <a:rPr lang="fr-FR" sz="1400">
                <a:solidFill>
                  <a:srgbClr val="79D2FF"/>
                </a:solidFill>
              </a:rPr>
              <a:t>Pointeurs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Définition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Déclaration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Affectation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Déréférencement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Pointeurs et tableaux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Référence vs pointeur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Pointeur vers fonction</a:t>
            </a:r>
            <a:endParaRPr lang="fr-FR" sz="1200" dirty="0">
              <a:solidFill>
                <a:srgbClr val="79D2FF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8C81541-565D-4E58-85EF-C4E6D15A1077}"/>
              </a:ext>
            </a:extLst>
          </p:cNvPr>
          <p:cNvSpPr txBox="1"/>
          <p:nvPr/>
        </p:nvSpPr>
        <p:spPr bwMode="auto">
          <a:xfrm>
            <a:off x="3113381" y="2187082"/>
            <a:ext cx="1798671" cy="70788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r"/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On ne peut pas écrire :</a:t>
            </a:r>
            <a:endParaRPr lang="fr-FR" sz="1600" dirty="0"/>
          </a:p>
        </p:txBody>
      </p:sp>
      <p:sp>
        <p:nvSpPr>
          <p:cNvPr id="8" name="code">
            <a:extLst>
              <a:ext uri="{FF2B5EF4-FFF2-40B4-BE49-F238E27FC236}">
                <a16:creationId xmlns:a16="http://schemas.microsoft.com/office/drawing/2014/main" id="{42327359-E6FB-4188-BEDE-545D8B059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1675" y="2101417"/>
            <a:ext cx="1460148" cy="879217"/>
          </a:xfrm>
          <a:prstGeom prst="roundRect">
            <a:avLst>
              <a:gd name="adj" fmla="val 9692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6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6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= </a:t>
            </a:r>
            <a:r>
              <a:rPr lang="fr-FR" sz="160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42</a:t>
            </a:r>
            <a:r>
              <a:rPr lang="fr-FR" sz="16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6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6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ra;</a:t>
            </a:r>
          </a:p>
          <a:p>
            <a:pPr>
              <a:spcAft>
                <a:spcPts val="0"/>
              </a:spcAft>
            </a:pPr>
            <a:r>
              <a:rPr lang="fr-FR" sz="16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fr-FR" sz="16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a;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Bulle narrative : rectangle à coins arrondis 16">
            <a:extLst>
              <a:ext uri="{FF2B5EF4-FFF2-40B4-BE49-F238E27FC236}">
                <a16:creationId xmlns:a16="http://schemas.microsoft.com/office/drawing/2014/main" id="{58F2963E-CCF9-44E5-A4FB-2B131F0C3545}"/>
              </a:ext>
            </a:extLst>
          </p:cNvPr>
          <p:cNvSpPr/>
          <p:nvPr/>
        </p:nvSpPr>
        <p:spPr>
          <a:xfrm>
            <a:off x="3419872" y="3865076"/>
            <a:ext cx="2770413" cy="578882"/>
          </a:xfrm>
          <a:prstGeom prst="wedgeRoundRectCallout">
            <a:avLst>
              <a:gd name="adj1" fmla="val 36055"/>
              <a:gd name="adj2" fmla="val -73628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Création d’une référence nommée </a:t>
            </a:r>
            <a:r>
              <a:rPr lang="fr-FR" sz="1400" b="1" dirty="0">
                <a:latin typeface="Consolas" panose="020B0609020204030204" pitchFamily="49" charset="0"/>
                <a:cs typeface="Segoe UI" panose="020B0502040204020203" pitchFamily="34" charset="0"/>
              </a:rPr>
              <a:t>ra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 de la variable </a:t>
            </a:r>
            <a:r>
              <a:rPr lang="fr-FR" sz="1400" b="1" dirty="0">
                <a:latin typeface="Consolas" panose="020B0609020204030204" pitchFamily="49" charset="0"/>
                <a:cs typeface="Segoe UI" panose="020B0502040204020203" pitchFamily="34" charset="0"/>
              </a:rPr>
              <a:t>a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8" name="Bulle narrative : rectangle à coins arrondis 17">
            <a:extLst>
              <a:ext uri="{FF2B5EF4-FFF2-40B4-BE49-F238E27FC236}">
                <a16:creationId xmlns:a16="http://schemas.microsoft.com/office/drawing/2014/main" id="{18BD91A2-B663-49C3-AA52-99FC5B678374}"/>
              </a:ext>
            </a:extLst>
          </p:cNvPr>
          <p:cNvSpPr/>
          <p:nvPr/>
        </p:nvSpPr>
        <p:spPr>
          <a:xfrm>
            <a:off x="6719979" y="3892744"/>
            <a:ext cx="2242423" cy="340519"/>
          </a:xfrm>
          <a:prstGeom prst="wedgeRoundRectCallout">
            <a:avLst>
              <a:gd name="adj1" fmla="val -4257"/>
              <a:gd name="adj2" fmla="val -99055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Retourne l’adresse de </a:t>
            </a:r>
            <a:r>
              <a:rPr lang="fr-FR" sz="1400" b="1" dirty="0">
                <a:latin typeface="Consolas" panose="020B0609020204030204" pitchFamily="49" charset="0"/>
                <a:cs typeface="Segoe UI" panose="020B0502040204020203" pitchFamily="34" charset="0"/>
              </a:rPr>
              <a:t>ra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6" name="Interdiction 15">
            <a:extLst>
              <a:ext uri="{FF2B5EF4-FFF2-40B4-BE49-F238E27FC236}">
                <a16:creationId xmlns:a16="http://schemas.microsoft.com/office/drawing/2014/main" id="{872F2A0A-DFCE-4DD7-AE09-04A9AC3745D4}"/>
              </a:ext>
            </a:extLst>
          </p:cNvPr>
          <p:cNvSpPr/>
          <p:nvPr/>
        </p:nvSpPr>
        <p:spPr>
          <a:xfrm>
            <a:off x="3122549" y="-72055"/>
            <a:ext cx="5198400" cy="5198400"/>
          </a:xfrm>
          <a:prstGeom prst="noSmoking">
            <a:avLst>
              <a:gd name="adj" fmla="val 13906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381000" h="190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fr-FR" sz="1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127677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9" presetClass="emph" presetSubtype="0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17" grpId="0" animBg="1"/>
      <p:bldP spid="18" grpId="0" animBg="1"/>
      <p:bldP spid="16" grpId="2" animBg="1"/>
      <p:bldP spid="16" grpId="3" animBg="1"/>
      <p:bldP spid="16" grpId="4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9BA31E-434B-44F7-B838-12AED68A3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Qualification constante d’une référence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5D5A89-5524-4409-A6BE-ECCC1B61D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4800" y="1085850"/>
            <a:ext cx="6706800" cy="1497454"/>
          </a:xfrm>
        </p:spPr>
        <p:txBody>
          <a:bodyPr>
            <a:normAutofit lnSpcReduction="10000"/>
          </a:bodyPr>
          <a:lstStyle/>
          <a:p>
            <a:r>
              <a:rPr lang="fr-FR" sz="2000" dirty="0"/>
              <a:t>Une référence de variable peut être qualifiée de constante</a:t>
            </a:r>
          </a:p>
          <a:p>
            <a:pPr lvl="1"/>
            <a:r>
              <a:rPr lang="fr-FR" sz="1800" dirty="0"/>
              <a:t>Dans ce cas, l’accès à la donnée via la référence est en lecture seulement</a:t>
            </a:r>
          </a:p>
          <a:p>
            <a:pPr lvl="1"/>
            <a:r>
              <a:rPr lang="fr-FR" sz="1800" dirty="0"/>
              <a:t>La variable, elle, peut toujours être modifiée.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AC3CB8-0FBB-4724-9E55-3774310F6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20/11/2023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D36F07-2F84-40C7-80B8-50C20C67E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0E9FAE8-9401-4D98-B51A-EAF7E9203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17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315C3E2-68A7-40F0-972D-C54E829E42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 lnSpcReduction="10000"/>
          </a:bodyPr>
          <a:lstStyle/>
          <a:p>
            <a:pPr lvl="0"/>
            <a:r>
              <a:rPr lang="fr-FR" sz="1400" dirty="0">
                <a:solidFill>
                  <a:srgbClr val="2F4E6C"/>
                </a:solidFill>
              </a:rPr>
              <a:t>Mémoire de l’ordinateur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Organisation de la mémoire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Les variables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Éviter le gaspillage</a:t>
            </a:r>
          </a:p>
          <a:p>
            <a:pPr lvl="0"/>
            <a:r>
              <a:rPr lang="fr-FR" sz="14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Références</a:t>
            </a:r>
          </a:p>
          <a:p>
            <a:pPr lvl="1"/>
            <a:r>
              <a:rPr lang="fr-FR" sz="1200" dirty="0">
                <a:solidFill>
                  <a:schemeClr val="bg2"/>
                </a:solidFill>
              </a:rPr>
              <a:t>Définition</a:t>
            </a:r>
          </a:p>
          <a:p>
            <a:pPr lvl="1"/>
            <a:r>
              <a:rPr lang="fr-FR" sz="12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Références constantes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Passage par référence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Bilan sur les paramètres</a:t>
            </a:r>
          </a:p>
          <a:p>
            <a:pPr lvl="0"/>
            <a:r>
              <a:rPr lang="fr-FR" sz="1400" dirty="0">
                <a:solidFill>
                  <a:srgbClr val="79D2FF"/>
                </a:solidFill>
              </a:rPr>
              <a:t>Pointeurs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Définition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Déclaration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Affectation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Déréférencement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Pointeurs et tableaux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Référence vs pointeur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Pointeur vers fonction</a:t>
            </a:r>
          </a:p>
        </p:txBody>
      </p:sp>
      <p:sp>
        <p:nvSpPr>
          <p:cNvPr id="8" name="code">
            <a:extLst>
              <a:ext uri="{FF2B5EF4-FFF2-40B4-BE49-F238E27FC236}">
                <a16:creationId xmlns:a16="http://schemas.microsoft.com/office/drawing/2014/main" id="{7A800DC5-484B-450F-BCCC-C58D51C726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1171" y="2981776"/>
            <a:ext cx="6589261" cy="1294403"/>
          </a:xfrm>
          <a:prstGeom prst="roundRect">
            <a:avLst>
              <a:gd name="adj" fmla="val 9692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= 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42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 a vaut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a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et est à l'adresse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&amp;a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'\n'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cra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a;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FR" sz="1050" b="1" dirty="0" err="1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cra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vaut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cra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et est à l'adresse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&amp;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cra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'\n'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= 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4242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FR" sz="1050" b="1" dirty="0" err="1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cra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vaut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cra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et est à l'adresse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&amp;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cra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'\n'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i="1" dirty="0">
                <a:solidFill>
                  <a:srgbClr val="57A64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fr-FR" sz="1050" b="1" i="1" dirty="0" err="1">
                <a:solidFill>
                  <a:srgbClr val="57A64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cra</a:t>
            </a:r>
            <a:r>
              <a:rPr lang="fr-FR" sz="1050" b="1" i="1" dirty="0">
                <a:solidFill>
                  <a:srgbClr val="57A64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42; // Ne compile pas : '</a:t>
            </a:r>
            <a:r>
              <a:rPr lang="fr-FR" sz="1050" b="1" i="1" dirty="0" err="1">
                <a:solidFill>
                  <a:srgbClr val="57A64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cra</a:t>
            </a:r>
            <a:r>
              <a:rPr lang="fr-FR" sz="1050" b="1" i="1" dirty="0">
                <a:solidFill>
                  <a:srgbClr val="57A64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 : vous ne pouvez pas assigner une variable </a:t>
            </a:r>
            <a:r>
              <a:rPr lang="fr-FR" sz="1050" b="1" i="1" dirty="0" err="1">
                <a:solidFill>
                  <a:srgbClr val="57A64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1D912B-D370-4615-8683-CDF182BEDC83}"/>
              </a:ext>
            </a:extLst>
          </p:cNvPr>
          <p:cNvSpPr/>
          <p:nvPr/>
        </p:nvSpPr>
        <p:spPr>
          <a:xfrm>
            <a:off x="2523806" y="3074294"/>
            <a:ext cx="816594" cy="14687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6D17D7-F413-4456-9921-D161B60FD5E4}"/>
              </a:ext>
            </a:extLst>
          </p:cNvPr>
          <p:cNvSpPr/>
          <p:nvPr/>
        </p:nvSpPr>
        <p:spPr>
          <a:xfrm>
            <a:off x="2523806" y="3233691"/>
            <a:ext cx="5175079" cy="14687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490992-1E65-4630-B805-3A0C14AE29B1}"/>
              </a:ext>
            </a:extLst>
          </p:cNvPr>
          <p:cNvSpPr/>
          <p:nvPr/>
        </p:nvSpPr>
        <p:spPr>
          <a:xfrm>
            <a:off x="2523805" y="3393088"/>
            <a:ext cx="1399533" cy="14687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FFECB3-A568-4BEA-A2A9-AC6CC33DABA1}"/>
              </a:ext>
            </a:extLst>
          </p:cNvPr>
          <p:cNvSpPr/>
          <p:nvPr/>
        </p:nvSpPr>
        <p:spPr>
          <a:xfrm>
            <a:off x="2523805" y="3552485"/>
            <a:ext cx="5453505" cy="14687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25E5B7-2EFB-4B72-A690-0BEB9381D272}"/>
              </a:ext>
            </a:extLst>
          </p:cNvPr>
          <p:cNvSpPr/>
          <p:nvPr/>
        </p:nvSpPr>
        <p:spPr>
          <a:xfrm>
            <a:off x="2523806" y="3711882"/>
            <a:ext cx="680042" cy="14687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AFD339-A446-481B-AF99-F674609C7429}"/>
              </a:ext>
            </a:extLst>
          </p:cNvPr>
          <p:cNvSpPr/>
          <p:nvPr/>
        </p:nvSpPr>
        <p:spPr>
          <a:xfrm>
            <a:off x="2523806" y="3871281"/>
            <a:ext cx="5453506" cy="14687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09A07C-3660-46B3-91FF-E2560FE80691}"/>
              </a:ext>
            </a:extLst>
          </p:cNvPr>
          <p:cNvSpPr/>
          <p:nvPr/>
        </p:nvSpPr>
        <p:spPr>
          <a:xfrm>
            <a:off x="2676206" y="4032349"/>
            <a:ext cx="664194" cy="14687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0FE6F2-46D8-4CBF-8C68-C383B674BD3C}"/>
              </a:ext>
            </a:extLst>
          </p:cNvPr>
          <p:cNvSpPr/>
          <p:nvPr/>
        </p:nvSpPr>
        <p:spPr>
          <a:xfrm>
            <a:off x="3790632" y="4337316"/>
            <a:ext cx="3733695" cy="504036"/>
          </a:xfrm>
          <a:prstGeom prst="rect">
            <a:avLst/>
          </a:prstGeom>
          <a:solidFill>
            <a:schemeClr val="tx2"/>
          </a:solidFill>
          <a:ln w="6350">
            <a:solidFill>
              <a:schemeClr val="accent1"/>
            </a:solidFill>
          </a:ln>
          <a:effectLst>
            <a:outerShdw blurRad="127000" algn="ctr" rotWithShape="0">
              <a:prstClr val="black">
                <a:alpha val="5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endParaRPr lang="fr-FR" sz="1050" b="1" dirty="0">
              <a:solidFill>
                <a:schemeClr val="tx2">
                  <a:lumMod val="10000"/>
                  <a:lumOff val="90000"/>
                </a:schemeClr>
              </a:solidFill>
              <a:latin typeface="Consolas" panose="020B0609020204030204" pitchFamily="49" charset="0"/>
              <a:cs typeface="Segoe UI" panose="020B0502040204020203" pitchFamily="34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2D4585D-EB71-432C-BDD3-D70C514A051F}"/>
              </a:ext>
            </a:extLst>
          </p:cNvPr>
          <p:cNvSpPr txBox="1"/>
          <p:nvPr/>
        </p:nvSpPr>
        <p:spPr bwMode="auto">
          <a:xfrm>
            <a:off x="3790632" y="4302422"/>
            <a:ext cx="3693933" cy="25391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1050" b="1" dirty="0">
                <a:solidFill>
                  <a:schemeClr val="tx2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  a vaut 42 et est à l'adresse 000000FC50FFF5C4</a:t>
            </a:r>
            <a:endParaRPr kumimoji="0" lang="fr-FR" sz="1050" b="1" i="0" u="none" strike="noStrike" kern="1200" cap="none" spc="0" normalizeH="0" baseline="0" noProof="0" dirty="0">
              <a:ln>
                <a:noFill/>
              </a:ln>
              <a:solidFill>
                <a:srgbClr val="1E1E1E">
                  <a:lumMod val="10000"/>
                  <a:lumOff val="9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33A9D6D-DCA9-47DA-A6FC-CE76BB71ECE5}"/>
              </a:ext>
            </a:extLst>
          </p:cNvPr>
          <p:cNvSpPr txBox="1"/>
          <p:nvPr/>
        </p:nvSpPr>
        <p:spPr bwMode="auto">
          <a:xfrm>
            <a:off x="3790632" y="4462256"/>
            <a:ext cx="3693933" cy="25391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1050" b="1" dirty="0" err="1">
                <a:solidFill>
                  <a:schemeClr val="tx2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cra</a:t>
            </a:r>
            <a:r>
              <a:rPr lang="fr-FR" sz="1050" b="1" dirty="0">
                <a:solidFill>
                  <a:schemeClr val="tx2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 vaut 42 et est à l'adresse 000000FC50FFF5C4</a:t>
            </a:r>
            <a:endParaRPr kumimoji="0" lang="fr-FR" sz="1050" b="1" i="0" u="none" strike="noStrike" kern="1200" cap="none" spc="0" normalizeH="0" baseline="0" noProof="0" dirty="0">
              <a:ln>
                <a:noFill/>
              </a:ln>
              <a:solidFill>
                <a:srgbClr val="1E1E1E">
                  <a:lumMod val="10000"/>
                  <a:lumOff val="9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935AB76-2CED-4BB4-800F-DCCD98CF5A38}"/>
              </a:ext>
            </a:extLst>
          </p:cNvPr>
          <p:cNvSpPr txBox="1"/>
          <p:nvPr/>
        </p:nvSpPr>
        <p:spPr bwMode="auto">
          <a:xfrm>
            <a:off x="3790632" y="4622090"/>
            <a:ext cx="3805704" cy="25391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1050" b="1" dirty="0" err="1">
                <a:solidFill>
                  <a:schemeClr val="tx2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cra</a:t>
            </a:r>
            <a:r>
              <a:rPr lang="fr-FR" sz="1050" b="1" dirty="0">
                <a:solidFill>
                  <a:schemeClr val="tx2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 vaut 4242 et est à l'adresse 000000FC50FFF5C4</a:t>
            </a:r>
            <a:endParaRPr kumimoji="0" lang="fr-FR" sz="1050" b="1" i="0" u="none" strike="noStrike" kern="1200" cap="none" spc="0" normalizeH="0" baseline="0" noProof="0" dirty="0">
              <a:ln>
                <a:noFill/>
              </a:ln>
              <a:solidFill>
                <a:srgbClr val="1E1E1E">
                  <a:lumMod val="10000"/>
                  <a:lumOff val="9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code">
            <a:extLst>
              <a:ext uri="{FF2B5EF4-FFF2-40B4-BE49-F238E27FC236}">
                <a16:creationId xmlns:a16="http://schemas.microsoft.com/office/drawing/2014/main" id="{E2913389-7A70-4E52-8417-ACC8F0775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1171" y="2981776"/>
            <a:ext cx="6589261" cy="1294403"/>
          </a:xfrm>
          <a:prstGeom prst="roundRect">
            <a:avLst>
              <a:gd name="adj" fmla="val 9692"/>
            </a:avLst>
          </a:prstGeom>
          <a:noFill/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= 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42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 a vaut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a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et est à l'adresse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&amp;a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'\n'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cra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a;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FR" sz="1050" b="1" dirty="0" err="1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cra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vaut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cra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et est à l'adresse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&amp;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cra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'\n'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= 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4242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FR" sz="1050" b="1" dirty="0" err="1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cra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vaut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cra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et est à l'adresse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&amp;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cra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'\n'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i="1" dirty="0">
                <a:solidFill>
                  <a:srgbClr val="57A64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fr-FR" sz="1050" b="1" i="1" dirty="0" err="1">
                <a:solidFill>
                  <a:srgbClr val="57A64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cra</a:t>
            </a:r>
            <a:r>
              <a:rPr lang="fr-FR" sz="1050" b="1" i="1" dirty="0">
                <a:solidFill>
                  <a:srgbClr val="57A64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42; // Ne compile pas : '</a:t>
            </a:r>
            <a:r>
              <a:rPr lang="fr-FR" sz="1050" b="1" i="1" dirty="0" err="1">
                <a:solidFill>
                  <a:srgbClr val="57A64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cra</a:t>
            </a:r>
            <a:r>
              <a:rPr lang="fr-FR" sz="1050" b="1" i="1" dirty="0">
                <a:solidFill>
                  <a:srgbClr val="57A64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 : vous ne pouvez pas assigner une variable </a:t>
            </a:r>
            <a:r>
              <a:rPr lang="fr-FR" sz="1050" b="1" i="1" dirty="0" err="1">
                <a:solidFill>
                  <a:srgbClr val="57A64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Bulle narrative : rectangle à coins arrondis 16">
            <a:extLst>
              <a:ext uri="{FF2B5EF4-FFF2-40B4-BE49-F238E27FC236}">
                <a16:creationId xmlns:a16="http://schemas.microsoft.com/office/drawing/2014/main" id="{3B065A65-F688-406C-9705-7140D8A34F81}"/>
              </a:ext>
            </a:extLst>
          </p:cNvPr>
          <p:cNvSpPr/>
          <p:nvPr/>
        </p:nvSpPr>
        <p:spPr>
          <a:xfrm>
            <a:off x="3995936" y="2580734"/>
            <a:ext cx="1944216" cy="578882"/>
          </a:xfrm>
          <a:prstGeom prst="wedgeRoundRectCallout">
            <a:avLst>
              <a:gd name="adj1" fmla="val -50958"/>
              <a:gd name="adj2" fmla="val 98635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400" b="1" dirty="0" err="1">
                <a:latin typeface="Consolas" panose="020B0609020204030204" pitchFamily="49" charset="0"/>
                <a:cs typeface="Segoe UI" panose="020B0502040204020203" pitchFamily="34" charset="0"/>
              </a:rPr>
              <a:t>cra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 est une référence constante vers </a:t>
            </a:r>
            <a:r>
              <a:rPr lang="fr-FR" sz="1400" b="1" dirty="0">
                <a:latin typeface="Consolas" panose="020B0609020204030204" pitchFamily="49" charset="0"/>
                <a:cs typeface="Segoe UI" panose="020B0502040204020203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62705694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63374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96296E-6 L 0.23837 0.03086 " pathEditMode="relative" rAng="0" ptsTypes="AA">
                                      <p:cBhvr>
                                        <p:cTn id="1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10" y="154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3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27044" y="10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1.23457E-6 L -0.20643 0.03087 " pathEditMode="relative" rAng="0" ptsTypes="AA">
                                      <p:cBhvr>
                                        <p:cTn id="3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30" y="1543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250" fill="hold"/>
                                        <p:tgtEl>
                                          <p:spTgt spid="11"/>
                                        </p:tgtEl>
                                      </p:cBhvr>
                                      <p:by x="389666" y="10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250" fill="hold"/>
                                        <p:tgtEl>
                                          <p:spTgt spid="11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5679E-6 L 0.2217 0.03086 " pathEditMode="relative" rAng="0" ptsTypes="AA">
                                      <p:cBhvr>
                                        <p:cTn id="5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76" y="1543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12470" y="10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9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7284E-6 L -0.26094 0.03086 " pathEditMode="relative" rAng="0" ptsTypes="AA">
                                      <p:cBhvr>
                                        <p:cTn id="7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56" y="1543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1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801937" y="100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46914E-6 L 0.26094 0.03087 " pathEditMode="relative" rAng="0" ptsTypes="AA">
                                      <p:cBhvr>
                                        <p:cTn id="8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38" y="1543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5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9" dur="250" fill="hold"/>
                                        <p:tgtEl>
                                          <p:spTgt spid="14"/>
                                        </p:tgtEl>
                                      </p:cBhvr>
                                      <p:by x="12179" y="100000"/>
                                    </p:animScale>
                                  </p:childTnLst>
                                </p:cTn>
                              </p:par>
                              <p:par>
                                <p:cTn id="10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1" dur="250" fill="hold"/>
                                        <p:tgtEl>
                                          <p:spTgt spid="14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2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69136E-6 L -0.24514 0.03117 " pathEditMode="relative" rAng="0" ptsTypes="AA">
                                      <p:cBhvr>
                                        <p:cTn id="10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57" y="1543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9" grpId="3" animBg="1"/>
      <p:bldP spid="9" grpId="4" animBg="1"/>
      <p:bldP spid="10" grpId="0" animBg="1"/>
      <p:bldP spid="10" grpId="1" animBg="1"/>
      <p:bldP spid="10" grpId="2" animBg="1"/>
      <p:bldP spid="10" grpId="3" animBg="1"/>
      <p:bldP spid="10" grpId="4" animBg="1"/>
      <p:bldP spid="11" grpId="0" animBg="1"/>
      <p:bldP spid="11" grpId="1" animBg="1"/>
      <p:bldP spid="11" grpId="2" animBg="1"/>
      <p:bldP spid="11" grpId="3" animBg="1"/>
      <p:bldP spid="11" grpId="4" animBg="1"/>
      <p:bldP spid="12" grpId="0" animBg="1"/>
      <p:bldP spid="12" grpId="1" animBg="1"/>
      <p:bldP spid="12" grpId="2" animBg="1"/>
      <p:bldP spid="12" grpId="3" animBg="1"/>
      <p:bldP spid="12" grpId="4" animBg="1"/>
      <p:bldP spid="13" grpId="0" animBg="1"/>
      <p:bldP spid="13" grpId="1" animBg="1"/>
      <p:bldP spid="13" grpId="2" animBg="1"/>
      <p:bldP spid="13" grpId="3" animBg="1"/>
      <p:bldP spid="13" grpId="4" animBg="1"/>
      <p:bldP spid="14" grpId="0" animBg="1"/>
      <p:bldP spid="14" grpId="1" animBg="1"/>
      <p:bldP spid="14" grpId="2" animBg="1"/>
      <p:bldP spid="14" grpId="3" animBg="1"/>
      <p:bldP spid="14" grpId="4" animBg="1"/>
      <p:bldP spid="16" grpId="0" animBg="1"/>
      <p:bldP spid="19" grpId="0"/>
      <p:bldP spid="20" grpId="0"/>
      <p:bldP spid="21" grpId="0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AFCBF3-C1A9-4789-8BAC-D213D4C82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Qualification constante d’une référence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0BD628-6FC5-45E5-B30D-68A85334B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Attention : l’inverse n’est pas possible !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F548E9-9EAC-425A-B7A0-B86428DAB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20/11/2023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BBF143-E200-45D8-B062-FD76EA1B2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656261F-5F44-4488-8003-628486251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18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98F8D543-BE39-4A5D-9AFE-6C29553C9F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fr-FR" sz="1400">
                <a:solidFill>
                  <a:srgbClr val="2F4E6C"/>
                </a:solidFill>
              </a:rPr>
              <a:t>Mémoire de l’ordinateur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Organisation de la mémoire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Les variables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Éviter le gaspillage</a:t>
            </a:r>
          </a:p>
          <a:p>
            <a:pPr lvl="0"/>
            <a:r>
              <a:rPr lang="fr-FR" sz="14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Références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sz="12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Références constantes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Passage par référence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Bilan sur les paramètres</a:t>
            </a:r>
          </a:p>
          <a:p>
            <a:pPr lvl="0"/>
            <a:r>
              <a:rPr lang="fr-FR" sz="1400">
                <a:solidFill>
                  <a:srgbClr val="79D2FF"/>
                </a:solidFill>
              </a:rPr>
              <a:t>Pointeurs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Définition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Déclaration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Affectation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Déréférencement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Pointeurs et tableaux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Référence vs pointeur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Pointeur vers fonction</a:t>
            </a:r>
            <a:endParaRPr lang="fr-FR" sz="1200" dirty="0">
              <a:solidFill>
                <a:srgbClr val="79D2FF"/>
              </a:solidFill>
            </a:endParaRPr>
          </a:p>
        </p:txBody>
      </p:sp>
      <p:sp>
        <p:nvSpPr>
          <p:cNvPr id="8" name="code">
            <a:extLst>
              <a:ext uri="{FF2B5EF4-FFF2-40B4-BE49-F238E27FC236}">
                <a16:creationId xmlns:a16="http://schemas.microsoft.com/office/drawing/2014/main" id="{597DFB49-FFA8-435D-8C92-CA3B3A9A4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2563" y="1953042"/>
            <a:ext cx="2112474" cy="618708"/>
          </a:xfrm>
          <a:prstGeom prst="roundRect">
            <a:avLst>
              <a:gd name="adj" fmla="val 9692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6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16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6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= </a:t>
            </a:r>
            <a:r>
              <a:rPr lang="fr-FR" sz="160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42</a:t>
            </a:r>
            <a:r>
              <a:rPr lang="fr-FR" sz="16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6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6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ra = </a:t>
            </a:r>
            <a:r>
              <a:rPr lang="fr-FR" sz="1600" b="1" u="wavy" dirty="0">
                <a:solidFill>
                  <a:srgbClr val="DCDCDC"/>
                </a:solidFill>
                <a:effectLst/>
                <a:uFill>
                  <a:solidFill>
                    <a:srgbClr val="FF0000"/>
                  </a:solidFill>
                </a:u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fr-FR" sz="16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Bulle narrative : rectangle à coins arrondis 16">
            <a:extLst>
              <a:ext uri="{FF2B5EF4-FFF2-40B4-BE49-F238E27FC236}">
                <a16:creationId xmlns:a16="http://schemas.microsoft.com/office/drawing/2014/main" id="{592B532E-1D75-4EA2-821A-F5AAA5D12EEF}"/>
              </a:ext>
            </a:extLst>
          </p:cNvPr>
          <p:cNvSpPr/>
          <p:nvPr/>
        </p:nvSpPr>
        <p:spPr>
          <a:xfrm>
            <a:off x="2758480" y="3036094"/>
            <a:ext cx="5760640" cy="1021556"/>
          </a:xfrm>
          <a:prstGeom prst="wedgeRoundRectCallout">
            <a:avLst>
              <a:gd name="adj1" fmla="val 3889"/>
              <a:gd name="adj2" fmla="val -100034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error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C2440: 'initialisation' : impossible de convertir de '</a:t>
            </a:r>
            <a:r>
              <a:rPr lang="fr-FR" b="1" dirty="0" err="1">
                <a:latin typeface="Consolas" panose="020B0609020204030204" pitchFamily="49" charset="0"/>
                <a:cs typeface="Segoe UI" panose="020B0502040204020203" pitchFamily="34" charset="0"/>
              </a:rPr>
              <a:t>const</a:t>
            </a:r>
            <a:r>
              <a:rPr lang="fr-FR" b="1" dirty="0">
                <a:latin typeface="Consolas" panose="020B0609020204030204" pitchFamily="49" charset="0"/>
                <a:cs typeface="Segoe UI" panose="020B0502040204020203" pitchFamily="34" charset="0"/>
              </a:rPr>
              <a:t> </a:t>
            </a:r>
            <a:r>
              <a:rPr lang="fr-FR" b="1" dirty="0" err="1">
                <a:latin typeface="Consolas" panose="020B0609020204030204" pitchFamily="49" charset="0"/>
                <a:cs typeface="Segoe UI" panose="020B0502040204020203" pitchFamily="34" charset="0"/>
              </a:rPr>
              <a:t>int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' en '</a:t>
            </a:r>
            <a:r>
              <a:rPr lang="fr-FR" b="1" dirty="0" err="1">
                <a:latin typeface="Consolas" panose="020B0609020204030204" pitchFamily="49" charset="0"/>
                <a:cs typeface="Segoe UI" panose="020B0502040204020203" pitchFamily="34" charset="0"/>
              </a:rPr>
              <a:t>int</a:t>
            </a:r>
            <a:r>
              <a:rPr lang="fr-FR" b="1" dirty="0">
                <a:latin typeface="Consolas" panose="020B0609020204030204" pitchFamily="49" charset="0"/>
                <a:cs typeface="Segoe UI" panose="020B0502040204020203" pitchFamily="34" charset="0"/>
              </a:rPr>
              <a:t> &amp;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’</a:t>
            </a:r>
          </a:p>
          <a:p>
            <a:pPr algn="ctr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message : La conversion perd les qualificateurs</a:t>
            </a:r>
            <a:endParaRPr lang="fr-FR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069203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8A229E-66A1-49B7-8C5E-513128E2D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Références et paramètres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317EBA-73B7-49B1-9CE9-DD14553BE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On peut déclarer les paramètres des fonctions en tant que références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Dans ce cas, la référence se fait au moment de l’appel de la fonction.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La donnée n’est donc plus copiée mais référencée</a:t>
            </a:r>
          </a:p>
          <a:p>
            <a:pPr lvl="2"/>
            <a:r>
              <a:rPr lang="fr-FR" dirty="0"/>
              <a:t>On évite le gaspillage de ressources</a:t>
            </a:r>
          </a:p>
          <a:p>
            <a:pPr lvl="3"/>
            <a:r>
              <a:rPr lang="fr-FR" dirty="0"/>
              <a:t>Le programme est plus rapide et plus économe en mémoire et en énergie</a:t>
            </a:r>
          </a:p>
          <a:p>
            <a:pPr lvl="2"/>
            <a:endParaRPr lang="fr-FR" dirty="0"/>
          </a:p>
          <a:p>
            <a:pPr lvl="1"/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249928-DE2B-4A9D-A559-39DF87B2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20/11/2023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2F635DF-4537-42E0-A613-C4697D982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97FFD0B-94D4-45CF-9077-C22932648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19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BACCA72-B2F4-451C-9CEC-9FDE0B97C4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 lnSpcReduction="10000"/>
          </a:bodyPr>
          <a:lstStyle/>
          <a:p>
            <a:pPr lvl="0"/>
            <a:r>
              <a:rPr lang="fr-FR" sz="1400" dirty="0">
                <a:solidFill>
                  <a:srgbClr val="2F4E6C"/>
                </a:solidFill>
              </a:rPr>
              <a:t>Mémoire de l’ordinateur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Organisation de la mémoire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Les variables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Éviter le gaspillage</a:t>
            </a:r>
          </a:p>
          <a:p>
            <a:pPr lvl="0"/>
            <a:r>
              <a:rPr lang="fr-FR" sz="14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Références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sz="1200" dirty="0">
                <a:solidFill>
                  <a:schemeClr val="bg2"/>
                </a:solidFill>
              </a:rPr>
              <a:t>Références constantes</a:t>
            </a:r>
          </a:p>
          <a:p>
            <a:pPr lvl="1"/>
            <a:r>
              <a:rPr lang="fr-FR" sz="12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Passage par référence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Bilan sur les paramètres</a:t>
            </a:r>
          </a:p>
          <a:p>
            <a:pPr lvl="0"/>
            <a:r>
              <a:rPr lang="fr-FR" sz="1400" dirty="0">
                <a:solidFill>
                  <a:srgbClr val="79D2FF"/>
                </a:solidFill>
              </a:rPr>
              <a:t>Pointeurs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Définition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Déclaration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Affectation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Déréférencement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Pointeurs et tableaux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Référence vs pointeur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Pointeur vers fonction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67259EB2-8FFD-47C1-956B-40D8811BD9A1}"/>
              </a:ext>
            </a:extLst>
          </p:cNvPr>
          <p:cNvGrpSpPr/>
          <p:nvPr/>
        </p:nvGrpSpPr>
        <p:grpSpPr>
          <a:xfrm>
            <a:off x="316596" y="197289"/>
            <a:ext cx="1066800" cy="815320"/>
            <a:chOff x="6096000" y="3090658"/>
            <a:chExt cx="2414045" cy="1844975"/>
          </a:xfrm>
          <a:effectLst>
            <a:outerShdw blurRad="63500" dist="12700" dir="19800000" sx="110000" sy="110000" algn="ctr" rotWithShape="0">
              <a:prstClr val="black">
                <a:alpha val="40000"/>
              </a:prstClr>
            </a:outerShdw>
          </a:effectLst>
        </p:grpSpPr>
        <p:pic>
          <p:nvPicPr>
            <p:cNvPr id="9" name="Picture 4" descr="C:\Users\bealbouy.IUT\AppData\Local\Microsoft\Windows\Temporary Internet Files\Content.IE5\X5O95IQ7\MP900321162[1].jpg">
              <a:extLst>
                <a:ext uri="{FF2B5EF4-FFF2-40B4-BE49-F238E27FC236}">
                  <a16:creationId xmlns:a16="http://schemas.microsoft.com/office/drawing/2014/main" id="{76E94FAB-E768-4EC4-8957-B582208F78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776" b="93925" l="10000" r="95167">
                          <a14:foregroundMark x1="46500" y1="75234" x2="49167" y2="75000"/>
                          <a14:foregroundMark x1="44667" y1="76168" x2="46667" y2="77804"/>
                          <a14:backgroundMark x1="52333" y1="81776" x2="55000" y2="82710"/>
                          <a14:backgroundMark x1="68833" y1="92523" x2="70500" y2="92290"/>
                        </a14:backgroundRemoval>
                      </a14:imgEffect>
                      <a14:imgEffect>
                        <a14:saturation sat="66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1910" t="7890" r="8608" b="5181"/>
            <a:stretch/>
          </p:blipFill>
          <p:spPr bwMode="auto">
            <a:xfrm>
              <a:off x="6096000" y="3643608"/>
              <a:ext cx="1655560" cy="1292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5" descr="C:\Users\bealbouy.IUT\AppData\Local\Microsoft\Windows\Temporary Internet Files\Content.IE5\FNQSHMVE\MP900386714[1].jpg">
              <a:extLst>
                <a:ext uri="{FF2B5EF4-FFF2-40B4-BE49-F238E27FC236}">
                  <a16:creationId xmlns:a16="http://schemas.microsoft.com/office/drawing/2014/main" id="{6135F02F-E272-4031-ACF5-AAC8B0423A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451" t="6202" r="1494" b="5526"/>
            <a:stretch/>
          </p:blipFill>
          <p:spPr bwMode="auto">
            <a:xfrm rot="21026114" flipH="1">
              <a:off x="7157282" y="3090658"/>
              <a:ext cx="1352763" cy="877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radiation">
            <a:hlinkClick r:id="" action="ppaction://media"/>
            <a:extLst>
              <a:ext uri="{FF2B5EF4-FFF2-40B4-BE49-F238E27FC236}">
                <a16:creationId xmlns:a16="http://schemas.microsoft.com/office/drawing/2014/main" id="{3B418315-F044-4D84-BE71-AD6F5D3BE5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8721" y="44211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46798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25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625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00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fr-FR" dirty="0"/>
              <a:t>Mémoire de l’ordinateur</a:t>
            </a:r>
          </a:p>
          <a:p>
            <a:pPr eaLnBrk="1" hangingPunct="1"/>
            <a:r>
              <a:rPr lang="fr-FR" dirty="0"/>
              <a:t>Références</a:t>
            </a:r>
          </a:p>
          <a:p>
            <a:pPr eaLnBrk="1" hangingPunct="1"/>
            <a:r>
              <a:rPr lang="fr-FR" dirty="0"/>
              <a:t>Pointeurs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fr-FR" dirty="0"/>
              <a:t>Pointeurs et références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</p:spTree>
    <p:extLst>
      <p:ext uri="{BB962C8B-B14F-4D97-AF65-F5344CB8AC3E}">
        <p14:creationId xmlns:p14="http://schemas.microsoft.com/office/powerpoint/2010/main" val="337003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de">
            <a:extLst>
              <a:ext uri="{FF2B5EF4-FFF2-40B4-BE49-F238E27FC236}">
                <a16:creationId xmlns:a16="http://schemas.microsoft.com/office/drawing/2014/main" id="{E63EE448-C75A-4C8F-8D82-C3B0C8DF4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0235" y="2248163"/>
            <a:ext cx="3387856" cy="1123444"/>
          </a:xfrm>
          <a:prstGeom prst="roundRect">
            <a:avLst>
              <a:gd name="adj" fmla="val 9692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afficherTexte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&amp;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texte) {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texte;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longTexte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"Lorem ipsum..."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afficherTexte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longTexte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3345A5C-F287-4972-A828-162109EE9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ça marche ?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7DE4F9D-B063-4A4A-B07A-2FB4A5D9F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20/11/2023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3C0A4E8-11EE-420F-A914-5D2AA9964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B9FA51F-E648-4F99-9703-B34D82407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20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322CA0BF-4A75-4930-B135-B88603DC55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fr-FR" sz="1400">
                <a:solidFill>
                  <a:srgbClr val="2F4E6C"/>
                </a:solidFill>
              </a:rPr>
              <a:t>Mémoire de l’ordinateur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Organisation de la mémoire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Les variables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Éviter le gaspillage</a:t>
            </a:r>
          </a:p>
          <a:p>
            <a:pPr lvl="0"/>
            <a:r>
              <a:rPr lang="fr-FR" sz="14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Références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Références constantes</a:t>
            </a:r>
          </a:p>
          <a:p>
            <a:pPr lvl="1"/>
            <a:r>
              <a:rPr lang="fr-FR" sz="12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Passage par référence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Bilan sur les paramètres</a:t>
            </a:r>
          </a:p>
          <a:p>
            <a:pPr lvl="0"/>
            <a:r>
              <a:rPr lang="fr-FR" sz="1400">
                <a:solidFill>
                  <a:srgbClr val="79D2FF"/>
                </a:solidFill>
              </a:rPr>
              <a:t>Pointeurs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Définition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Déclaration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Affectation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Déréférencement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Pointeurs et tableaux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Référence vs pointeur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Pointeur vers fonction</a:t>
            </a:r>
            <a:endParaRPr lang="fr-FR" sz="1200" dirty="0">
              <a:solidFill>
                <a:srgbClr val="79D2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E2D5D0-E4C2-4105-844F-EC6F07DC7E32}"/>
              </a:ext>
            </a:extLst>
          </p:cNvPr>
          <p:cNvSpPr/>
          <p:nvPr/>
        </p:nvSpPr>
        <p:spPr>
          <a:xfrm>
            <a:off x="2517401" y="2982252"/>
            <a:ext cx="2971484" cy="14687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04AC78-0558-475A-8047-83246D84213A}"/>
              </a:ext>
            </a:extLst>
          </p:cNvPr>
          <p:cNvSpPr/>
          <p:nvPr/>
        </p:nvSpPr>
        <p:spPr>
          <a:xfrm>
            <a:off x="2517401" y="3137822"/>
            <a:ext cx="1819356" cy="14687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C9F6E8-0107-49C0-829F-7DDFDAA1DCBB}"/>
              </a:ext>
            </a:extLst>
          </p:cNvPr>
          <p:cNvSpPr/>
          <p:nvPr/>
        </p:nvSpPr>
        <p:spPr>
          <a:xfrm>
            <a:off x="3887239" y="2340681"/>
            <a:ext cx="1332833" cy="14687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311722-F8CF-40CB-9A95-78FD4EC5D8DA}"/>
              </a:ext>
            </a:extLst>
          </p:cNvPr>
          <p:cNvSpPr/>
          <p:nvPr/>
        </p:nvSpPr>
        <p:spPr>
          <a:xfrm>
            <a:off x="8036625" y="1545800"/>
            <a:ext cx="864096" cy="299642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7" name="Tableau 39">
            <a:extLst>
              <a:ext uri="{FF2B5EF4-FFF2-40B4-BE49-F238E27FC236}">
                <a16:creationId xmlns:a16="http://schemas.microsoft.com/office/drawing/2014/main" id="{A2EF7C65-76DA-49A3-8A8C-82F53B12C422}"/>
              </a:ext>
            </a:extLst>
          </p:cNvPr>
          <p:cNvGraphicFramePr>
            <a:graphicFrameLocks noGrp="1"/>
          </p:cNvGraphicFramePr>
          <p:nvPr/>
        </p:nvGraphicFramePr>
        <p:xfrm>
          <a:off x="8036625" y="3281937"/>
          <a:ext cx="864096" cy="864096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216024">
                  <a:extLst>
                    <a:ext uri="{9D8B030D-6E8A-4147-A177-3AD203B41FA5}">
                      <a16:colId xmlns:a16="http://schemas.microsoft.com/office/drawing/2014/main" val="3937037243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1564322600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419448309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3291774204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05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05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13174798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u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.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5910039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05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i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4200932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96931010"/>
                  </a:ext>
                </a:extLst>
              </a:tr>
            </a:tbl>
          </a:graphicData>
        </a:graphic>
      </p:graphicFrame>
      <p:sp>
        <p:nvSpPr>
          <p:cNvPr id="19" name="ZoneTexte 18">
            <a:extLst>
              <a:ext uri="{FF2B5EF4-FFF2-40B4-BE49-F238E27FC236}">
                <a16:creationId xmlns:a16="http://schemas.microsoft.com/office/drawing/2014/main" id="{45D9CC26-03DF-4B98-B637-C44021173E5B}"/>
              </a:ext>
            </a:extLst>
          </p:cNvPr>
          <p:cNvSpPr txBox="1"/>
          <p:nvPr/>
        </p:nvSpPr>
        <p:spPr bwMode="auto">
          <a:xfrm>
            <a:off x="6283335" y="3901802"/>
            <a:ext cx="1672254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fr-FR" sz="1200" dirty="0">
                <a:latin typeface="Lucida Console" panose="020B0609040504020204" pitchFamily="49" charset="0"/>
                <a:cs typeface="Segoe UI" panose="020B0502040204020203" pitchFamily="34" charset="0"/>
              </a:rPr>
              <a:t>       </a:t>
            </a:r>
            <a:r>
              <a:rPr lang="fr-FR" sz="1200" dirty="0" err="1">
                <a:latin typeface="Lucida Console" panose="020B0609040504020204" pitchFamily="49" charset="0"/>
                <a:cs typeface="Segoe UI" panose="020B0502040204020203" pitchFamily="34" charset="0"/>
              </a:rPr>
              <a:t>longTexte</a:t>
            </a:r>
            <a:endParaRPr lang="fr-FR" sz="1200" kern="1200" dirty="0">
              <a:latin typeface="Lucida Console" panose="020B0609040504020204" pitchFamily="49" charset="0"/>
              <a:cs typeface="Segoe UI" panose="020B0502040204020203" pitchFamily="34" charset="0"/>
            </a:endParaRP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08AEAD3B-472B-43B6-9F76-D98FBA232087}"/>
              </a:ext>
            </a:extLst>
          </p:cNvPr>
          <p:cNvCxnSpPr>
            <a:cxnSpLocks/>
            <a:endCxn id="19" idx="3"/>
          </p:cNvCxnSpPr>
          <p:nvPr/>
        </p:nvCxnSpPr>
        <p:spPr>
          <a:xfrm flipH="1">
            <a:off x="7955589" y="4040302"/>
            <a:ext cx="810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317FD912-C2A0-445E-BCDD-1DB8FC252E99}"/>
              </a:ext>
            </a:extLst>
          </p:cNvPr>
          <p:cNvSpPr/>
          <p:nvPr/>
        </p:nvSpPr>
        <p:spPr>
          <a:xfrm rot="10800000">
            <a:off x="7956376" y="1539450"/>
            <a:ext cx="1035224" cy="219017"/>
          </a:xfrm>
          <a:prstGeom prst="rect">
            <a:avLst/>
          </a:prstGeom>
          <a:gradFill>
            <a:gsLst>
              <a:gs pos="83000">
                <a:srgbClr val="1C2E40"/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endParaRPr lang="fr-F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25FB1B-571B-49CD-9F28-59FCD5D574E5}"/>
              </a:ext>
            </a:extLst>
          </p:cNvPr>
          <p:cNvSpPr/>
          <p:nvPr/>
        </p:nvSpPr>
        <p:spPr>
          <a:xfrm>
            <a:off x="7955589" y="4340410"/>
            <a:ext cx="1036011" cy="253914"/>
          </a:xfrm>
          <a:prstGeom prst="rect">
            <a:avLst/>
          </a:prstGeom>
          <a:gradFill>
            <a:gsLst>
              <a:gs pos="82000">
                <a:srgbClr val="1C2E40"/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endParaRPr lang="fr-F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F9DB571-76FD-4E7B-9C10-76AFA390E379}"/>
              </a:ext>
            </a:extLst>
          </p:cNvPr>
          <p:cNvSpPr/>
          <p:nvPr/>
        </p:nvSpPr>
        <p:spPr>
          <a:xfrm>
            <a:off x="2517401" y="3137822"/>
            <a:ext cx="1819356" cy="14687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EF296C-0B61-4F9A-A12A-9346AC1DC388}"/>
              </a:ext>
            </a:extLst>
          </p:cNvPr>
          <p:cNvSpPr/>
          <p:nvPr/>
        </p:nvSpPr>
        <p:spPr>
          <a:xfrm>
            <a:off x="2659763" y="2497991"/>
            <a:ext cx="1388357" cy="14687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code">
            <a:extLst>
              <a:ext uri="{FF2B5EF4-FFF2-40B4-BE49-F238E27FC236}">
                <a16:creationId xmlns:a16="http://schemas.microsoft.com/office/drawing/2014/main" id="{937798F1-DF30-4DC1-8BF2-4A47296D5A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0235" y="2248163"/>
            <a:ext cx="3387856" cy="1123444"/>
          </a:xfrm>
          <a:prstGeom prst="roundRect">
            <a:avLst>
              <a:gd name="adj" fmla="val 9692"/>
            </a:avLst>
          </a:prstGeom>
          <a:noFill/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afficherTexte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&amp;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texte) {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texte;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longTexte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"Lorem ipsum..."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afficherTexte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longTexte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Bulle narrative : rectangle à coins arrondis 30">
            <a:extLst>
              <a:ext uri="{FF2B5EF4-FFF2-40B4-BE49-F238E27FC236}">
                <a16:creationId xmlns:a16="http://schemas.microsoft.com/office/drawing/2014/main" id="{2776337D-37E6-4C80-B3FE-B9A43279C80B}"/>
              </a:ext>
            </a:extLst>
          </p:cNvPr>
          <p:cNvSpPr/>
          <p:nvPr/>
        </p:nvSpPr>
        <p:spPr>
          <a:xfrm>
            <a:off x="4821010" y="3210249"/>
            <a:ext cx="2284412" cy="306467"/>
          </a:xfrm>
          <a:prstGeom prst="wedgeRoundRectCallout">
            <a:avLst>
              <a:gd name="adj1" fmla="val -39158"/>
              <a:gd name="adj2" fmla="val -76117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Création d’une grosse donnée</a:t>
            </a:r>
          </a:p>
        </p:txBody>
      </p:sp>
      <p:sp>
        <p:nvSpPr>
          <p:cNvPr id="32" name="Bulle narrative : rectangle à coins arrondis 31">
            <a:extLst>
              <a:ext uri="{FF2B5EF4-FFF2-40B4-BE49-F238E27FC236}">
                <a16:creationId xmlns:a16="http://schemas.microsoft.com/office/drawing/2014/main" id="{B78BAB29-1A77-4B5A-A18B-7CBB8F2DDC8F}"/>
              </a:ext>
            </a:extLst>
          </p:cNvPr>
          <p:cNvSpPr/>
          <p:nvPr/>
        </p:nvSpPr>
        <p:spPr>
          <a:xfrm>
            <a:off x="3035037" y="3635255"/>
            <a:ext cx="2102727" cy="510778"/>
          </a:xfrm>
          <a:prstGeom prst="wedgeRoundRectCallout">
            <a:avLst>
              <a:gd name="adj1" fmla="val -8237"/>
              <a:gd name="adj2" fmla="val -112901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Passage de la donnée à la fonction </a:t>
            </a:r>
            <a:r>
              <a:rPr lang="fr-FR" sz="1200" b="1" dirty="0" err="1">
                <a:latin typeface="Consolas" panose="020B0609020204030204" pitchFamily="49" charset="0"/>
                <a:cs typeface="Segoe UI" panose="020B0502040204020203" pitchFamily="34" charset="0"/>
              </a:rPr>
              <a:t>afficherTexte</a:t>
            </a:r>
            <a:r>
              <a:rPr lang="fr-FR" sz="1200" b="1" dirty="0">
                <a:latin typeface="Consolas" panose="020B0609020204030204" pitchFamily="49" charset="0"/>
                <a:cs typeface="Segoe UI" panose="020B0502040204020203" pitchFamily="34" charset="0"/>
              </a:rPr>
              <a:t>()</a:t>
            </a:r>
          </a:p>
        </p:txBody>
      </p:sp>
      <p:sp>
        <p:nvSpPr>
          <p:cNvPr id="33" name="Bulle narrative : rectangle à coins arrondis 32">
            <a:extLst>
              <a:ext uri="{FF2B5EF4-FFF2-40B4-BE49-F238E27FC236}">
                <a16:creationId xmlns:a16="http://schemas.microsoft.com/office/drawing/2014/main" id="{B6BAC914-8987-49BA-B188-15C2FBEC6C4E}"/>
              </a:ext>
            </a:extLst>
          </p:cNvPr>
          <p:cNvSpPr/>
          <p:nvPr/>
        </p:nvSpPr>
        <p:spPr>
          <a:xfrm>
            <a:off x="3251985" y="1655244"/>
            <a:ext cx="2055233" cy="510778"/>
          </a:xfrm>
          <a:prstGeom prst="wedgeRoundRectCallout">
            <a:avLst>
              <a:gd name="adj1" fmla="val 18927"/>
              <a:gd name="adj2" fmla="val 83452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Référence de la donnée via le paramètre </a:t>
            </a:r>
            <a:r>
              <a:rPr lang="fr-FR" sz="1200" b="1" dirty="0">
                <a:latin typeface="Consolas" panose="020B0609020204030204" pitchFamily="49" charset="0"/>
                <a:cs typeface="Segoe UI" panose="020B0502040204020203" pitchFamily="34" charset="0"/>
              </a:rPr>
              <a:t>texte</a:t>
            </a:r>
          </a:p>
        </p:txBody>
      </p:sp>
      <p:sp>
        <p:nvSpPr>
          <p:cNvPr id="34" name="Bulle narrative : rectangle à coins arrondis 33">
            <a:extLst>
              <a:ext uri="{FF2B5EF4-FFF2-40B4-BE49-F238E27FC236}">
                <a16:creationId xmlns:a16="http://schemas.microsoft.com/office/drawing/2014/main" id="{79F63138-E057-42ED-AD6E-6C43F424C1A7}"/>
              </a:ext>
            </a:extLst>
          </p:cNvPr>
          <p:cNvSpPr/>
          <p:nvPr/>
        </p:nvSpPr>
        <p:spPr>
          <a:xfrm>
            <a:off x="5963216" y="2378415"/>
            <a:ext cx="1819983" cy="510778"/>
          </a:xfrm>
          <a:prstGeom prst="wedgeRoundRectCallout">
            <a:avLst>
              <a:gd name="adj1" fmla="val -155038"/>
              <a:gd name="adj2" fmla="val -10154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Lecture uniquement de de la donnée</a:t>
            </a:r>
            <a:endParaRPr lang="fr-FR" sz="1200" b="1" dirty="0">
              <a:latin typeface="Consolas" panose="020B0609020204030204" pitchFamily="49" charset="0"/>
              <a:cs typeface="Segoe UI" panose="020B0502040204020203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91F4BDF-EDEB-4A5F-AFBE-FEA0FFC3F9E3}"/>
              </a:ext>
            </a:extLst>
          </p:cNvPr>
          <p:cNvSpPr/>
          <p:nvPr/>
        </p:nvSpPr>
        <p:spPr>
          <a:xfrm>
            <a:off x="2517401" y="2663944"/>
            <a:ext cx="80543" cy="14687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Bulle narrative : rectangle à coins arrondis 35">
            <a:extLst>
              <a:ext uri="{FF2B5EF4-FFF2-40B4-BE49-F238E27FC236}">
                <a16:creationId xmlns:a16="http://schemas.microsoft.com/office/drawing/2014/main" id="{F586147C-1C32-4F27-9933-74B0629CE96F}"/>
              </a:ext>
            </a:extLst>
          </p:cNvPr>
          <p:cNvSpPr/>
          <p:nvPr/>
        </p:nvSpPr>
        <p:spPr>
          <a:xfrm>
            <a:off x="2968745" y="2650972"/>
            <a:ext cx="2971484" cy="306467"/>
          </a:xfrm>
          <a:prstGeom prst="wedgeRoundRectCallout">
            <a:avLst>
              <a:gd name="adj1" fmla="val -61662"/>
              <a:gd name="adj2" fmla="val -15473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Suppression de la référence uniquement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C53B867-3BBC-4F7C-9615-64B387FA4E5C}"/>
              </a:ext>
            </a:extLst>
          </p:cNvPr>
          <p:cNvSpPr txBox="1"/>
          <p:nvPr/>
        </p:nvSpPr>
        <p:spPr bwMode="auto">
          <a:xfrm>
            <a:off x="6283335" y="3901802"/>
            <a:ext cx="1672254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fr-FR" sz="1200" dirty="0">
                <a:latin typeface="Lucida Console" panose="020B0609040504020204" pitchFamily="49" charset="0"/>
                <a:cs typeface="Segoe UI" panose="020B0502040204020203" pitchFamily="34" charset="0"/>
              </a:rPr>
              <a:t>texte, </a:t>
            </a:r>
            <a:r>
              <a:rPr lang="fr-FR" sz="1200" dirty="0" err="1">
                <a:solidFill>
                  <a:schemeClr val="bg2"/>
                </a:solidFill>
                <a:latin typeface="Lucida Console" panose="020B0609040504020204" pitchFamily="49" charset="0"/>
                <a:cs typeface="Segoe UI" panose="020B0502040204020203" pitchFamily="34" charset="0"/>
              </a:rPr>
              <a:t>longTexte</a:t>
            </a:r>
            <a:endParaRPr lang="fr-FR" sz="1200" kern="1200" dirty="0">
              <a:solidFill>
                <a:schemeClr val="bg2"/>
              </a:solidFill>
              <a:latin typeface="Lucida Console" panose="020B0609040504020204" pitchFamily="49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60455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61227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30 0.0302 E" pathEditMode="relative" ptsTypes="">
                                      <p:cBhvr>
                                        <p:cTn id="3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250" fill="hold"/>
                                        <p:tgtEl>
                                          <p:spTgt spid="37"/>
                                        </p:tgtEl>
                                      </p:cBhvr>
                                      <p:by x="73259" y="10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250" fill="hold"/>
                                        <p:tgtEl>
                                          <p:spTgt spid="37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32 -0.1550 E" pathEditMode="relative" ptsTypes="">
                                      <p:cBhvr>
                                        <p:cTn id="51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3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5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6" presetClass="emph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250" fill="hold"/>
                                        <p:tgtEl>
                                          <p:spTgt spid="14"/>
                                        </p:tgtEl>
                                      </p:cBhvr>
                                      <p:by x="104166" y="10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6" presetClass="emph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250" fill="hold"/>
                                        <p:tgtEl>
                                          <p:spTgt spid="14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42" presetClass="path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12 0.0306 E" pathEditMode="relative" ptsTypes="">
                                      <p:cBhvr>
                                        <p:cTn id="7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9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5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0" dur="250" fill="hold"/>
                                        <p:tgtEl>
                                          <p:spTgt spid="25"/>
                                        </p:tgtEl>
                                      </p:cBhvr>
                                      <p:by x="5801" y="10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2" dur="250" fill="hold"/>
                                        <p:tgtEl>
                                          <p:spTgt spid="25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871 0.0323 E" pathEditMode="relative" ptsTypes="">
                                      <p:cBhvr>
                                        <p:cTn id="9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5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0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2" grpId="2" animBg="1"/>
      <p:bldP spid="12" grpId="3" animBg="1"/>
      <p:bldP spid="12" grpId="4" animBg="1"/>
      <p:bldP spid="13" grpId="0" animBg="1"/>
      <p:bldP spid="14" grpId="5" animBg="1"/>
      <p:bldP spid="14" grpId="6" animBg="1"/>
      <p:bldP spid="14" grpId="7" animBg="1"/>
      <p:bldP spid="14" grpId="8" animBg="1"/>
      <p:bldP spid="14" grpId="9" animBg="1"/>
      <p:bldP spid="19" grpId="0"/>
      <p:bldP spid="19" grpId="1"/>
      <p:bldP spid="19" grpId="2"/>
      <p:bldP spid="37" grpId="0" animBg="1"/>
      <p:bldP spid="37" grpId="1" animBg="1"/>
      <p:bldP spid="37" grpId="2" animBg="1"/>
      <p:bldP spid="37" grpId="3" animBg="1"/>
      <p:bldP spid="37" grpId="4" animBg="1"/>
      <p:bldP spid="25" grpId="1" animBg="1"/>
      <p:bldP spid="25" grpId="2" animBg="1"/>
      <p:bldP spid="25" grpId="3" animBg="1"/>
      <p:bldP spid="25" grpId="4" animBg="1"/>
      <p:bldP spid="25" grpId="5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9" grpId="0"/>
      <p:bldP spid="39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D94F2F-4091-4049-BEFE-1B0FA899A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avancé</a:t>
            </a:r>
          </a:p>
        </p:txBody>
      </p:sp>
      <p:sp>
        <p:nvSpPr>
          <p:cNvPr id="16" name="Espace réservé du contenu 15">
            <a:extLst>
              <a:ext uri="{FF2B5EF4-FFF2-40B4-BE49-F238E27FC236}">
                <a16:creationId xmlns:a16="http://schemas.microsoft.com/office/drawing/2014/main" id="{72F9A8F3-6065-4018-B4B0-0D72F5E2D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On veut définir une fonction qui affiche une chaine de caractères formée de la façon suivante : </a:t>
            </a:r>
          </a:p>
          <a:p>
            <a:pPr lvl="1"/>
            <a:r>
              <a:rPr lang="fr-FR" dirty="0"/>
              <a:t>Un premier caractère indique le type de message :</a:t>
            </a:r>
          </a:p>
          <a:p>
            <a:pPr lvl="2"/>
            <a:r>
              <a:rPr lang="fr-FR" dirty="0"/>
              <a:t>« 0 » = Erreur</a:t>
            </a:r>
          </a:p>
          <a:p>
            <a:pPr lvl="2"/>
            <a:r>
              <a:rPr lang="fr-FR" dirty="0"/>
              <a:t>Autrement le type de message est une information</a:t>
            </a:r>
          </a:p>
          <a:p>
            <a:pPr lvl="1"/>
            <a:r>
              <a:rPr lang="fr-FR" dirty="0"/>
              <a:t>Le reste de la chaine est le contenu en texte du message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E81775E-9707-446A-ACF3-61F0B4A50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20/11/2023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672D912-A9E8-46A4-BBB0-4479B366D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919D542-FFA7-45DC-AD70-6C300DF63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21</a:t>
            </a:fld>
            <a:endParaRPr lang="fr-FR" dirty="0"/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F0C20B4B-4218-458F-AD9C-CEA3727DF3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fr-FR" sz="1400">
                <a:solidFill>
                  <a:srgbClr val="2F4E6C"/>
                </a:solidFill>
              </a:rPr>
              <a:t>Mémoire de l’ordinateur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Organisation de la mémoire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Les variables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Éviter le gaspillage</a:t>
            </a:r>
          </a:p>
          <a:p>
            <a:pPr lvl="0"/>
            <a:r>
              <a:rPr lang="fr-FR" sz="14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Références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Références constantes</a:t>
            </a:r>
          </a:p>
          <a:p>
            <a:pPr lvl="1"/>
            <a:r>
              <a:rPr lang="fr-FR" sz="12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Passage par référence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Bilan sur les paramètres</a:t>
            </a:r>
          </a:p>
          <a:p>
            <a:pPr lvl="0"/>
            <a:r>
              <a:rPr lang="fr-FR" sz="1400">
                <a:solidFill>
                  <a:srgbClr val="79D2FF"/>
                </a:solidFill>
              </a:rPr>
              <a:t>Pointeurs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Définition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Déclaration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Affectation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Déréférencement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Pointeurs et tableaux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Référence vs pointeur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Pointeur vers fonction</a:t>
            </a:r>
            <a:endParaRPr lang="fr-FR" sz="1200" dirty="0">
              <a:solidFill>
                <a:srgbClr val="79D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693389"/>
      </p:ext>
    </p:extLst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0E0598-703D-4F46-B805-813138BE9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avancé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94E93A-2045-45C6-94D3-9A780B58F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Une implémentation peut être :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2E450EC-0474-4319-BE35-61B8A5E4D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20/11/2023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9A866B1-310E-4335-9B61-A5FFE5368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A6EF842-0EB0-4CEE-B13C-85E0681FE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22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F31DEE7F-D645-494B-AD26-6B28773F35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fr-FR" sz="1400">
                <a:solidFill>
                  <a:srgbClr val="2F4E6C"/>
                </a:solidFill>
              </a:rPr>
              <a:t>Mémoire de l’ordinateur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Organisation de la mémoire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Les variables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Éviter le gaspillage</a:t>
            </a:r>
          </a:p>
          <a:p>
            <a:pPr lvl="0"/>
            <a:r>
              <a:rPr lang="fr-FR" sz="14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Références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Références constantes</a:t>
            </a:r>
          </a:p>
          <a:p>
            <a:pPr lvl="1"/>
            <a:r>
              <a:rPr lang="fr-FR" sz="12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Passage par référence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Bilan sur les paramètres</a:t>
            </a:r>
          </a:p>
          <a:p>
            <a:pPr lvl="0"/>
            <a:r>
              <a:rPr lang="fr-FR" sz="1400">
                <a:solidFill>
                  <a:srgbClr val="79D2FF"/>
                </a:solidFill>
              </a:rPr>
              <a:t>Pointeurs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Définition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Déclaration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Affectation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Déréférencement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Pointeurs et tableaux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Référence vs pointeur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Pointeur vers fonction</a:t>
            </a:r>
            <a:endParaRPr lang="fr-FR" sz="1200" dirty="0">
              <a:solidFill>
                <a:srgbClr val="79D2FF"/>
              </a:solidFill>
            </a:endParaRPr>
          </a:p>
        </p:txBody>
      </p:sp>
      <p:sp>
        <p:nvSpPr>
          <p:cNvPr id="8" name="code">
            <a:extLst>
              <a:ext uri="{FF2B5EF4-FFF2-40B4-BE49-F238E27FC236}">
                <a16:creationId xmlns:a16="http://schemas.microsoft.com/office/drawing/2014/main" id="{2F1B8C5E-A91C-4AB3-8B4B-464584BEF1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362" y="2126939"/>
            <a:ext cx="4727979" cy="1465362"/>
          </a:xfrm>
          <a:prstGeom prst="roundRect">
            <a:avLst>
              <a:gd name="adj" fmla="val 4111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afficherTexte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texte) {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texte.front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==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'0'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cerr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"Erreur :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texte.substr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&lt;&lt;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"\n"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"Information :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texte.substr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"\n"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093754-6028-49EB-B5C6-C7DB0A75794A}"/>
              </a:ext>
            </a:extLst>
          </p:cNvPr>
          <p:cNvSpPr/>
          <p:nvPr/>
        </p:nvSpPr>
        <p:spPr>
          <a:xfrm>
            <a:off x="3448549" y="2522517"/>
            <a:ext cx="3691564" cy="14687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D15116-4EF5-4B61-AE40-AE8C1FE745AC}"/>
              </a:ext>
            </a:extLst>
          </p:cNvPr>
          <p:cNvSpPr/>
          <p:nvPr/>
        </p:nvSpPr>
        <p:spPr>
          <a:xfrm>
            <a:off x="4569810" y="2205107"/>
            <a:ext cx="1332833" cy="14687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5E2509-47C5-4053-9C77-2C2ADB72CB88}"/>
              </a:ext>
            </a:extLst>
          </p:cNvPr>
          <p:cNvSpPr/>
          <p:nvPr/>
        </p:nvSpPr>
        <p:spPr>
          <a:xfrm>
            <a:off x="3611721" y="2369110"/>
            <a:ext cx="1464335" cy="14687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3B2509-4486-4E8E-9502-D6A8C3AF8CB2}"/>
              </a:ext>
            </a:extLst>
          </p:cNvPr>
          <p:cNvSpPr/>
          <p:nvPr/>
        </p:nvSpPr>
        <p:spPr>
          <a:xfrm>
            <a:off x="3448548" y="3000774"/>
            <a:ext cx="4219795" cy="14687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code">
            <a:extLst>
              <a:ext uri="{FF2B5EF4-FFF2-40B4-BE49-F238E27FC236}">
                <a16:creationId xmlns:a16="http://schemas.microsoft.com/office/drawing/2014/main" id="{B66E37C1-20D0-4668-8CCF-AAE080444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362" y="2126939"/>
            <a:ext cx="4727979" cy="1465362"/>
          </a:xfrm>
          <a:prstGeom prst="roundRect">
            <a:avLst>
              <a:gd name="adj" fmla="val 4111"/>
            </a:avLst>
          </a:prstGeom>
          <a:noFill/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afficherTexte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texte) {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texte.front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==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'0'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cerr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"Erreur :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texte.substr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&lt;&lt;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"\n"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"Information :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texte.substr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"\n"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Bulle narrative : rectangle à coins arrondis 14">
            <a:extLst>
              <a:ext uri="{FF2B5EF4-FFF2-40B4-BE49-F238E27FC236}">
                <a16:creationId xmlns:a16="http://schemas.microsoft.com/office/drawing/2014/main" id="{3BE95DD2-1B24-47B5-81F2-E6FDF948AB34}"/>
              </a:ext>
            </a:extLst>
          </p:cNvPr>
          <p:cNvSpPr/>
          <p:nvPr/>
        </p:nvSpPr>
        <p:spPr>
          <a:xfrm>
            <a:off x="4569810" y="2695234"/>
            <a:ext cx="3950619" cy="306467"/>
          </a:xfrm>
          <a:prstGeom prst="wedgeRoundRectCallout">
            <a:avLst>
              <a:gd name="adj1" fmla="val -59230"/>
              <a:gd name="adj2" fmla="val -55403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Si c’est « 0 » on affiche le message sous forme d’erreur</a:t>
            </a:r>
            <a:endParaRPr lang="fr-FR" sz="1200" b="1" dirty="0">
              <a:latin typeface="Consolas" panose="020B0609020204030204" pitchFamily="49" charset="0"/>
              <a:cs typeface="Segoe UI" panose="020B0502040204020203" pitchFamily="34" charset="0"/>
            </a:endParaRPr>
          </a:p>
        </p:txBody>
      </p:sp>
      <p:sp>
        <p:nvSpPr>
          <p:cNvPr id="17" name="Bulle narrative : rectangle à coins arrondis 16">
            <a:extLst>
              <a:ext uri="{FF2B5EF4-FFF2-40B4-BE49-F238E27FC236}">
                <a16:creationId xmlns:a16="http://schemas.microsoft.com/office/drawing/2014/main" id="{8B5A7BDD-B7D3-4B48-A60C-101853AE0552}"/>
              </a:ext>
            </a:extLst>
          </p:cNvPr>
          <p:cNvSpPr/>
          <p:nvPr/>
        </p:nvSpPr>
        <p:spPr>
          <a:xfrm>
            <a:off x="4835857" y="1547015"/>
            <a:ext cx="3168352" cy="510778"/>
          </a:xfrm>
          <a:prstGeom prst="wedgeRoundRectCallout">
            <a:avLst>
              <a:gd name="adj1" fmla="val -38080"/>
              <a:gd name="adj2" fmla="val 74766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La chaine est potentiellement grande, on la passe par référence pour éviter la copie</a:t>
            </a:r>
          </a:p>
        </p:txBody>
      </p:sp>
      <p:sp>
        <p:nvSpPr>
          <p:cNvPr id="18" name="Bulle narrative : rectangle à coins arrondis 17">
            <a:extLst>
              <a:ext uri="{FF2B5EF4-FFF2-40B4-BE49-F238E27FC236}">
                <a16:creationId xmlns:a16="http://schemas.microsoft.com/office/drawing/2014/main" id="{C74AFC97-CFD5-4871-8ED0-F726D5C37945}"/>
              </a:ext>
            </a:extLst>
          </p:cNvPr>
          <p:cNvSpPr/>
          <p:nvPr/>
        </p:nvSpPr>
        <p:spPr>
          <a:xfrm>
            <a:off x="6308366" y="2140297"/>
            <a:ext cx="2159401" cy="306467"/>
          </a:xfrm>
          <a:prstGeom prst="wedgeRoundRectCallout">
            <a:avLst>
              <a:gd name="adj1" fmla="val -107967"/>
              <a:gd name="adj2" fmla="val 55360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On teste le premier caractère</a:t>
            </a:r>
          </a:p>
        </p:txBody>
      </p:sp>
      <p:sp>
        <p:nvSpPr>
          <p:cNvPr id="20" name="Bulle narrative : rectangle à coins arrondis 19">
            <a:extLst>
              <a:ext uri="{FF2B5EF4-FFF2-40B4-BE49-F238E27FC236}">
                <a16:creationId xmlns:a16="http://schemas.microsoft.com/office/drawing/2014/main" id="{D3D5DA04-C2CD-40D6-9A75-3962FE9F5484}"/>
              </a:ext>
            </a:extLst>
          </p:cNvPr>
          <p:cNvSpPr/>
          <p:nvPr/>
        </p:nvSpPr>
        <p:spPr>
          <a:xfrm>
            <a:off x="4545037" y="3179853"/>
            <a:ext cx="3950619" cy="306467"/>
          </a:xfrm>
          <a:prstGeom prst="wedgeRoundRectCallout">
            <a:avLst>
              <a:gd name="adj1" fmla="val -59230"/>
              <a:gd name="adj2" fmla="val -55403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Sinon, on affiche le message sous forme d’information</a:t>
            </a:r>
            <a:endParaRPr lang="fr-FR" sz="1200" b="1" dirty="0">
              <a:latin typeface="Consolas" panose="020B0609020204030204" pitchFamily="49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920946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mph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250" fill="hold"/>
                                        <p:tgtEl>
                                          <p:spTgt spid="11"/>
                                        </p:tgtEl>
                                      </p:cBhvr>
                                      <p:by x="104166" y="10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42" presetClass="path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017 0.0319 E" pathEditMode="relative" ptsTypes="">
                                      <p:cBhvr>
                                        <p:cTn id="2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9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265894" y="10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35802E-6 L 0.10816 0.02994 " pathEditMode="relative" rAng="0" ptsTypes="AA">
                                      <p:cBhvr>
                                        <p:cTn id="3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9" y="1481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00 0.0930 E" pathEditMode="relative" ptsTypes="">
                                      <p:cBhvr>
                                        <p:cTn id="5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9" grpId="3" animBg="1"/>
      <p:bldP spid="9" grpId="4" animBg="1"/>
      <p:bldP spid="11" grpId="5" animBg="1"/>
      <p:bldP spid="11" grpId="6" animBg="1"/>
      <p:bldP spid="11" grpId="7" animBg="1"/>
      <p:bldP spid="11" grpId="8" animBg="1"/>
      <p:bldP spid="11" grpId="9" animBg="1"/>
      <p:bldP spid="13" grpId="0" animBg="1"/>
      <p:bldP spid="13" grpId="1" animBg="1"/>
      <p:bldP spid="13" grpId="2" animBg="1"/>
      <p:bldP spid="13" grpId="3" animBg="1"/>
      <p:bldP spid="13" grpId="4" animBg="1"/>
      <p:bldP spid="19" grpId="0" animBg="1"/>
      <p:bldP spid="15" grpId="0" animBg="1"/>
      <p:bldP spid="17" grpId="0" animBg="1"/>
      <p:bldP spid="18" grpId="0" animBg="1"/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69771E-EB97-48F1-B938-167237A13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avancé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6868F4-2E97-4623-7FF9-FD2420A29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Imaginons une erreur de syntaxe « bête » :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13F5D1-F87D-4960-A6AE-B67F92DD7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20/11/2023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D51A1F0-945D-42B9-9E84-DB2B7D9D5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BAC237-57A2-44EA-8118-8B4E8F5F9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23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6D3E566-750E-4F21-9CBD-E32DBBD37B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fr-FR" sz="1400">
                <a:solidFill>
                  <a:srgbClr val="2F4E6C"/>
                </a:solidFill>
              </a:rPr>
              <a:t>Mémoire de l’ordinateur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Organisation de la mémoire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Les variables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Éviter le gaspillage</a:t>
            </a:r>
          </a:p>
          <a:p>
            <a:pPr lvl="0"/>
            <a:r>
              <a:rPr lang="fr-FR" sz="14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Références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Références constantes</a:t>
            </a:r>
          </a:p>
          <a:p>
            <a:pPr lvl="1"/>
            <a:r>
              <a:rPr lang="fr-FR" sz="12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Passage par référence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Bilan sur les paramètres</a:t>
            </a:r>
          </a:p>
          <a:p>
            <a:pPr lvl="0"/>
            <a:r>
              <a:rPr lang="fr-FR" sz="1400">
                <a:solidFill>
                  <a:srgbClr val="79D2FF"/>
                </a:solidFill>
              </a:rPr>
              <a:t>Pointeurs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Définition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Déclaration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Affectation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Déréférencement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Pointeurs et tableaux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Référence vs pointeur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Pointeur vers fonction</a:t>
            </a:r>
            <a:endParaRPr lang="fr-FR" sz="1200" dirty="0">
              <a:solidFill>
                <a:srgbClr val="79D2FF"/>
              </a:solidFill>
            </a:endParaRPr>
          </a:p>
        </p:txBody>
      </p:sp>
      <p:sp>
        <p:nvSpPr>
          <p:cNvPr id="21" name="code">
            <a:extLst>
              <a:ext uri="{FF2B5EF4-FFF2-40B4-BE49-F238E27FC236}">
                <a16:creationId xmlns:a16="http://schemas.microsoft.com/office/drawing/2014/main" id="{A2392CC4-8DEF-455A-9DE8-0E848E785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362" y="2126939"/>
            <a:ext cx="4727979" cy="1465362"/>
          </a:xfrm>
          <a:prstGeom prst="roundRect">
            <a:avLst>
              <a:gd name="adj" fmla="val 4111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afficherTexte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texte) {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texte.front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=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'0'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cerr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"Erreur :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texte.substr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&lt;&lt;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"\n"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"Information :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texte.substr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"\n"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EB4230-F86C-4F62-B177-42C459C43415}"/>
              </a:ext>
            </a:extLst>
          </p:cNvPr>
          <p:cNvSpPr/>
          <p:nvPr/>
        </p:nvSpPr>
        <p:spPr>
          <a:xfrm>
            <a:off x="4572000" y="2367631"/>
            <a:ext cx="228600" cy="146871"/>
          </a:xfrm>
          <a:prstGeom prst="rect">
            <a:avLst/>
          </a:prstGeom>
          <a:solidFill>
            <a:srgbClr val="FF0000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code">
            <a:extLst>
              <a:ext uri="{FF2B5EF4-FFF2-40B4-BE49-F238E27FC236}">
                <a16:creationId xmlns:a16="http://schemas.microsoft.com/office/drawing/2014/main" id="{AF298456-B7D0-4604-AC89-733682336D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362" y="2126939"/>
            <a:ext cx="4727979" cy="1465362"/>
          </a:xfrm>
          <a:prstGeom prst="roundRect">
            <a:avLst>
              <a:gd name="adj" fmla="val 4111"/>
            </a:avLst>
          </a:prstGeom>
          <a:noFill/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afficherTexte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texte) {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texte.front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=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'0'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cerr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"Erreur :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texte.substr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&lt;&lt;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"\n"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"Information :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texte.substr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"\n"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706137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30" presetClass="emph" presetSubtype="0" repeatCount="indefinite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69771E-EB97-48F1-B938-167237A13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avancé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13F5D1-F87D-4960-A6AE-B67F92DD7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20/11/2023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D51A1F0-945D-42B9-9E84-DB2B7D9D5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BAC237-57A2-44EA-8118-8B4E8F5F9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24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6D3E566-750E-4F21-9CBD-E32DBBD37B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fr-FR" sz="1400">
                <a:solidFill>
                  <a:srgbClr val="2F4E6C"/>
                </a:solidFill>
              </a:rPr>
              <a:t>Mémoire de l’ordinateur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Organisation de la mémoire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Les variables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Éviter le gaspillage</a:t>
            </a:r>
          </a:p>
          <a:p>
            <a:pPr lvl="0"/>
            <a:r>
              <a:rPr lang="fr-FR" sz="14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Références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Références constantes</a:t>
            </a:r>
          </a:p>
          <a:p>
            <a:pPr lvl="1"/>
            <a:r>
              <a:rPr lang="fr-FR" sz="12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Passage par référence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Bilan sur les paramètres</a:t>
            </a:r>
          </a:p>
          <a:p>
            <a:pPr lvl="0"/>
            <a:r>
              <a:rPr lang="fr-FR" sz="1400">
                <a:solidFill>
                  <a:srgbClr val="79D2FF"/>
                </a:solidFill>
              </a:rPr>
              <a:t>Pointeurs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Définition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Déclaration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Affectation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Déréférencement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Pointeurs et tableaux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Référence vs pointeur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Pointeur vers fonction</a:t>
            </a:r>
            <a:endParaRPr lang="fr-FR" sz="1200" dirty="0">
              <a:solidFill>
                <a:srgbClr val="79D2FF"/>
              </a:solidFill>
            </a:endParaRPr>
          </a:p>
        </p:txBody>
      </p:sp>
      <p:sp>
        <p:nvSpPr>
          <p:cNvPr id="9" name="code">
            <a:extLst>
              <a:ext uri="{FF2B5EF4-FFF2-40B4-BE49-F238E27FC236}">
                <a16:creationId xmlns:a16="http://schemas.microsoft.com/office/drawing/2014/main" id="{F9F4FD97-7684-4971-92D0-20E0C2578E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752" y="1085850"/>
            <a:ext cx="4727979" cy="1465362"/>
          </a:xfrm>
          <a:prstGeom prst="roundRect">
            <a:avLst>
              <a:gd name="adj" fmla="val 4111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afficherTexte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texte) {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texte.front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=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'0'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cerr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"Erreur :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texte.substr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&lt;&lt;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"\n"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"Information :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texte.substr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"\n"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ode">
            <a:extLst>
              <a:ext uri="{FF2B5EF4-FFF2-40B4-BE49-F238E27FC236}">
                <a16:creationId xmlns:a16="http://schemas.microsoft.com/office/drawing/2014/main" id="{EACCBD6F-7166-43C1-9070-AB9BC695B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362" y="2126939"/>
            <a:ext cx="4727979" cy="1465362"/>
          </a:xfrm>
          <a:prstGeom prst="roundRect">
            <a:avLst>
              <a:gd name="adj" fmla="val 4111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afficherTexte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texte) {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texte.front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=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'0'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cerr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"Erreur :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texte.substr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&lt;&lt;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"\n"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"Information :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texte.substr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"\n"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325519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4.93827E-6 L 0.08003 0.20246 " pathEditMode="relative" rAng="0" ptsTypes="AA">
                                      <p:cBhvr>
                                        <p:cTn id="11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3" y="10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69771E-EB97-48F1-B938-167237A13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avancé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13F5D1-F87D-4960-A6AE-B67F92DD7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20/11/2023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D51A1F0-945D-42B9-9E84-DB2B7D9D5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BAC237-57A2-44EA-8118-8B4E8F5F9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25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6D3E566-750E-4F21-9CBD-E32DBBD37B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fr-FR" sz="1400">
                <a:solidFill>
                  <a:srgbClr val="2F4E6C"/>
                </a:solidFill>
              </a:rPr>
              <a:t>Mémoire de l’ordinateur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Organisation de la mémoire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Les variables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Éviter le gaspillage</a:t>
            </a:r>
          </a:p>
          <a:p>
            <a:pPr lvl="0"/>
            <a:r>
              <a:rPr lang="fr-FR" sz="14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Références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Références constantes</a:t>
            </a:r>
          </a:p>
          <a:p>
            <a:pPr lvl="1"/>
            <a:r>
              <a:rPr lang="fr-FR" sz="12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Passage par référence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Bilan sur les paramètres</a:t>
            </a:r>
          </a:p>
          <a:p>
            <a:pPr lvl="0"/>
            <a:r>
              <a:rPr lang="fr-FR" sz="1400">
                <a:solidFill>
                  <a:srgbClr val="79D2FF"/>
                </a:solidFill>
              </a:rPr>
              <a:t>Pointeurs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Définition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Déclaration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Affectation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Déréférencement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Pointeurs et tableaux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Référence vs pointeur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Pointeur vers fonction</a:t>
            </a:r>
            <a:endParaRPr lang="fr-FR" sz="1200" dirty="0">
              <a:solidFill>
                <a:srgbClr val="79D2FF"/>
              </a:solidFill>
            </a:endParaRPr>
          </a:p>
        </p:txBody>
      </p:sp>
      <p:sp>
        <p:nvSpPr>
          <p:cNvPr id="11" name="code">
            <a:extLst>
              <a:ext uri="{FF2B5EF4-FFF2-40B4-BE49-F238E27FC236}">
                <a16:creationId xmlns:a16="http://schemas.microsoft.com/office/drawing/2014/main" id="{A63411A0-8F7F-4DB6-AE86-008BAF41B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6235" y="2654816"/>
            <a:ext cx="2792246" cy="1576492"/>
          </a:xfrm>
          <a:prstGeom prst="roundRect">
            <a:avLst>
              <a:gd name="adj" fmla="val 4111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longTexte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"0Bouh !"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spcAft>
                <a:spcPts val="0"/>
              </a:spcAft>
            </a:pP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afficherTexte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longTexte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50" b="1" dirty="0">
              <a:solidFill>
                <a:srgbClr val="DCDCDC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longTexte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"1Bonjour les gens !"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50" b="1" dirty="0">
              <a:solidFill>
                <a:srgbClr val="DCDCDC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afficherTexte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longTexte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50" b="1" dirty="0">
              <a:solidFill>
                <a:srgbClr val="4EC9B0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longTexte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'\n'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8ED984-65D6-4A98-866D-091757853286}"/>
              </a:ext>
            </a:extLst>
          </p:cNvPr>
          <p:cNvSpPr/>
          <p:nvPr/>
        </p:nvSpPr>
        <p:spPr>
          <a:xfrm>
            <a:off x="3790632" y="4337316"/>
            <a:ext cx="3733695" cy="504036"/>
          </a:xfrm>
          <a:prstGeom prst="rect">
            <a:avLst/>
          </a:prstGeom>
          <a:solidFill>
            <a:schemeClr val="tx2"/>
          </a:solidFill>
          <a:ln w="6350">
            <a:solidFill>
              <a:schemeClr val="accent1"/>
            </a:solidFill>
          </a:ln>
          <a:effectLst>
            <a:outerShdw blurRad="127000" algn="ctr" rotWithShape="0">
              <a:prstClr val="black">
                <a:alpha val="5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endParaRPr lang="fr-FR" sz="1050" b="1" dirty="0">
              <a:solidFill>
                <a:schemeClr val="tx2">
                  <a:lumMod val="10000"/>
                  <a:lumOff val="90000"/>
                </a:schemeClr>
              </a:solidFill>
              <a:latin typeface="Consolas" panose="020B0609020204030204" pitchFamily="49" charset="0"/>
              <a:cs typeface="Segoe UI" panose="020B0502040204020203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B4BC60C-415D-43E2-9C66-1359FDED6096}"/>
              </a:ext>
            </a:extLst>
          </p:cNvPr>
          <p:cNvSpPr txBox="1"/>
          <p:nvPr/>
        </p:nvSpPr>
        <p:spPr bwMode="auto">
          <a:xfrm>
            <a:off x="3790632" y="4302422"/>
            <a:ext cx="3693933" cy="25391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1050" b="1" dirty="0">
                <a:solidFill>
                  <a:schemeClr val="tx2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Erreur : </a:t>
            </a:r>
            <a:r>
              <a:rPr lang="fr-FR" sz="1050" b="1" dirty="0" err="1">
                <a:solidFill>
                  <a:schemeClr val="tx2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Bouh</a:t>
            </a:r>
            <a:r>
              <a:rPr lang="fr-FR" sz="1050" b="1" dirty="0">
                <a:solidFill>
                  <a:schemeClr val="tx2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 !</a:t>
            </a:r>
            <a:endParaRPr kumimoji="0" lang="fr-FR" sz="1050" b="1" i="0" u="none" strike="noStrike" kern="1200" cap="none" spc="0" normalizeH="0" baseline="0" noProof="0" dirty="0">
              <a:ln>
                <a:noFill/>
              </a:ln>
              <a:solidFill>
                <a:srgbClr val="1E1E1E">
                  <a:lumMod val="10000"/>
                  <a:lumOff val="9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3A08F94-8428-4AC4-8C86-46046227FDB9}"/>
              </a:ext>
            </a:extLst>
          </p:cNvPr>
          <p:cNvSpPr txBox="1"/>
          <p:nvPr/>
        </p:nvSpPr>
        <p:spPr bwMode="auto">
          <a:xfrm>
            <a:off x="3790632" y="4462256"/>
            <a:ext cx="3693933" cy="25391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1050" b="1" dirty="0">
                <a:solidFill>
                  <a:schemeClr val="tx2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Erreur : Bonjour les gens !</a:t>
            </a:r>
            <a:endParaRPr kumimoji="0" lang="fr-FR" sz="1050" b="1" i="0" u="none" strike="noStrike" kern="1200" cap="none" spc="0" normalizeH="0" baseline="0" noProof="0" dirty="0">
              <a:ln>
                <a:noFill/>
              </a:ln>
              <a:solidFill>
                <a:srgbClr val="1E1E1E">
                  <a:lumMod val="10000"/>
                  <a:lumOff val="9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6C37A1C-3213-4E54-B131-727430947822}"/>
              </a:ext>
            </a:extLst>
          </p:cNvPr>
          <p:cNvSpPr txBox="1"/>
          <p:nvPr/>
        </p:nvSpPr>
        <p:spPr bwMode="auto">
          <a:xfrm>
            <a:off x="3790632" y="4622090"/>
            <a:ext cx="3805704" cy="25391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1050" b="1" dirty="0">
                <a:solidFill>
                  <a:schemeClr val="tx2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0Bonjour les gens !</a:t>
            </a:r>
            <a:endParaRPr kumimoji="0" lang="fr-FR" sz="1050" b="1" i="0" u="none" strike="noStrike" kern="1200" cap="none" spc="0" normalizeH="0" baseline="0" noProof="0" dirty="0">
              <a:ln>
                <a:noFill/>
              </a:ln>
              <a:solidFill>
                <a:srgbClr val="1E1E1E">
                  <a:lumMod val="10000"/>
                  <a:lumOff val="9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90EAE4-54C6-4017-B3C8-5DF84E54F920}"/>
              </a:ext>
            </a:extLst>
          </p:cNvPr>
          <p:cNvSpPr/>
          <p:nvPr/>
        </p:nvSpPr>
        <p:spPr>
          <a:xfrm>
            <a:off x="2483768" y="3054598"/>
            <a:ext cx="1872208" cy="14687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2C886D-ABD9-481A-98CF-D9F96549C975}"/>
              </a:ext>
            </a:extLst>
          </p:cNvPr>
          <p:cNvSpPr/>
          <p:nvPr/>
        </p:nvSpPr>
        <p:spPr>
          <a:xfrm>
            <a:off x="2483768" y="3695821"/>
            <a:ext cx="1872208" cy="14687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232613-9B5D-419A-A187-B19716CFBC16}"/>
              </a:ext>
            </a:extLst>
          </p:cNvPr>
          <p:cNvSpPr/>
          <p:nvPr/>
        </p:nvSpPr>
        <p:spPr>
          <a:xfrm>
            <a:off x="2483768" y="4017362"/>
            <a:ext cx="2304256" cy="14687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code">
            <a:extLst>
              <a:ext uri="{FF2B5EF4-FFF2-40B4-BE49-F238E27FC236}">
                <a16:creationId xmlns:a16="http://schemas.microsoft.com/office/drawing/2014/main" id="{514F35FE-A629-403E-96F4-BA171085E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752" y="1085850"/>
            <a:ext cx="4727979" cy="1465362"/>
          </a:xfrm>
          <a:prstGeom prst="roundRect">
            <a:avLst>
              <a:gd name="adj" fmla="val 4111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afficherTexte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texte) {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texte.front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=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'0'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cerr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"Erreur :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texte.substr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&lt;&lt;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"\n"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"Information :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texte.substr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"\n"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385D8F-2976-490D-B1D5-8C3F424A1D84}"/>
              </a:ext>
            </a:extLst>
          </p:cNvPr>
          <p:cNvSpPr/>
          <p:nvPr/>
        </p:nvSpPr>
        <p:spPr>
          <a:xfrm>
            <a:off x="8036625" y="1085849"/>
            <a:ext cx="864096" cy="220581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23" name="Tableau 39">
            <a:extLst>
              <a:ext uri="{FF2B5EF4-FFF2-40B4-BE49-F238E27FC236}">
                <a16:creationId xmlns:a16="http://schemas.microsoft.com/office/drawing/2014/main" id="{C69DC798-2B31-46FC-B381-58BAE8CD3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379219"/>
              </p:ext>
            </p:extLst>
          </p:nvPr>
        </p:nvGraphicFramePr>
        <p:xfrm>
          <a:off x="8036625" y="2474201"/>
          <a:ext cx="864096" cy="432048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216024">
                  <a:extLst>
                    <a:ext uri="{9D8B030D-6E8A-4147-A177-3AD203B41FA5}">
                      <a16:colId xmlns:a16="http://schemas.microsoft.com/office/drawing/2014/main" val="3937037243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1564322600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419448309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3291774204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05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!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05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4200932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u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96931010"/>
                  </a:ext>
                </a:extLst>
              </a:tr>
            </a:tbl>
          </a:graphicData>
        </a:graphic>
      </p:graphicFrame>
      <p:sp>
        <p:nvSpPr>
          <p:cNvPr id="24" name="longTexte">
            <a:extLst>
              <a:ext uri="{FF2B5EF4-FFF2-40B4-BE49-F238E27FC236}">
                <a16:creationId xmlns:a16="http://schemas.microsoft.com/office/drawing/2014/main" id="{CC1B1372-A4FC-4B29-9DFB-DF961E6992E9}"/>
              </a:ext>
            </a:extLst>
          </p:cNvPr>
          <p:cNvSpPr txBox="1"/>
          <p:nvPr/>
        </p:nvSpPr>
        <p:spPr bwMode="auto">
          <a:xfrm>
            <a:off x="6283335" y="2651247"/>
            <a:ext cx="1672254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fr-FR" sz="1200" dirty="0">
                <a:latin typeface="Lucida Console" panose="020B0609040504020204" pitchFamily="49" charset="0"/>
                <a:cs typeface="Segoe UI" panose="020B0502040204020203" pitchFamily="34" charset="0"/>
              </a:rPr>
              <a:t>       </a:t>
            </a:r>
            <a:r>
              <a:rPr lang="fr-FR" sz="1200" dirty="0" err="1">
                <a:latin typeface="Lucida Console" panose="020B0609040504020204" pitchFamily="49" charset="0"/>
                <a:cs typeface="Segoe UI" panose="020B0502040204020203" pitchFamily="34" charset="0"/>
              </a:rPr>
              <a:t>longTexte</a:t>
            </a:r>
            <a:endParaRPr lang="fr-FR" sz="1200" kern="1200" dirty="0">
              <a:latin typeface="Lucida Console" panose="020B0609040504020204" pitchFamily="49" charset="0"/>
              <a:cs typeface="Segoe UI" panose="020B0502040204020203" pitchFamily="34" charset="0"/>
            </a:endParaRPr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7BC86E3E-41BD-4887-BD87-419B7A0CD992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7955589" y="2789747"/>
            <a:ext cx="810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B7EFF25C-C573-4E5A-80FB-82F0730CDF5A}"/>
              </a:ext>
            </a:extLst>
          </p:cNvPr>
          <p:cNvSpPr/>
          <p:nvPr/>
        </p:nvSpPr>
        <p:spPr>
          <a:xfrm rot="10800000">
            <a:off x="7956376" y="1078395"/>
            <a:ext cx="1035224" cy="219017"/>
          </a:xfrm>
          <a:prstGeom prst="rect">
            <a:avLst/>
          </a:prstGeom>
          <a:gradFill>
            <a:gsLst>
              <a:gs pos="83000">
                <a:srgbClr val="1C2E40"/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endParaRPr lang="fr-F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BA8A6FC-0800-4344-A07B-1649FA92A16E}"/>
              </a:ext>
            </a:extLst>
          </p:cNvPr>
          <p:cNvSpPr/>
          <p:nvPr/>
        </p:nvSpPr>
        <p:spPr>
          <a:xfrm>
            <a:off x="7955589" y="3089855"/>
            <a:ext cx="1036011" cy="253914"/>
          </a:xfrm>
          <a:prstGeom prst="rect">
            <a:avLst/>
          </a:prstGeom>
          <a:gradFill>
            <a:gsLst>
              <a:gs pos="82000">
                <a:srgbClr val="1C2E40"/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endParaRPr lang="fr-F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exte, longTexte">
            <a:extLst>
              <a:ext uri="{FF2B5EF4-FFF2-40B4-BE49-F238E27FC236}">
                <a16:creationId xmlns:a16="http://schemas.microsoft.com/office/drawing/2014/main" id="{57851C16-C56E-448A-8362-4E72DFC23E83}"/>
              </a:ext>
            </a:extLst>
          </p:cNvPr>
          <p:cNvSpPr txBox="1"/>
          <p:nvPr/>
        </p:nvSpPr>
        <p:spPr bwMode="auto">
          <a:xfrm>
            <a:off x="6283335" y="2651247"/>
            <a:ext cx="1672254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fr-FR" sz="1200" dirty="0">
                <a:latin typeface="Lucida Console" panose="020B0609040504020204" pitchFamily="49" charset="0"/>
                <a:cs typeface="Segoe UI" panose="020B0502040204020203" pitchFamily="34" charset="0"/>
              </a:rPr>
              <a:t>texte, </a:t>
            </a:r>
            <a:r>
              <a:rPr lang="fr-FR" sz="1200" dirty="0" err="1">
                <a:solidFill>
                  <a:schemeClr val="bg2"/>
                </a:solidFill>
                <a:latin typeface="Lucida Console" panose="020B0609040504020204" pitchFamily="49" charset="0"/>
                <a:cs typeface="Segoe UI" panose="020B0502040204020203" pitchFamily="34" charset="0"/>
              </a:rPr>
              <a:t>longTexte</a:t>
            </a:r>
            <a:endParaRPr lang="fr-FR" sz="1200" kern="1200" dirty="0">
              <a:solidFill>
                <a:schemeClr val="bg2"/>
              </a:solidFill>
              <a:latin typeface="Lucida Console" panose="020B0609040504020204" pitchFamily="49" charset="0"/>
              <a:cs typeface="Segoe UI" panose="020B0502040204020203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AEEF252-368C-40DA-B3B3-CCF011143AA0}"/>
              </a:ext>
            </a:extLst>
          </p:cNvPr>
          <p:cNvSpPr/>
          <p:nvPr/>
        </p:nvSpPr>
        <p:spPr>
          <a:xfrm>
            <a:off x="2483768" y="3054598"/>
            <a:ext cx="1872208" cy="14687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912738-59BA-4B9D-96B4-55D166BD1E04}"/>
              </a:ext>
            </a:extLst>
          </p:cNvPr>
          <p:cNvSpPr/>
          <p:nvPr/>
        </p:nvSpPr>
        <p:spPr>
          <a:xfrm>
            <a:off x="3825632" y="1168297"/>
            <a:ext cx="1336918" cy="14687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1EDF431-315F-471A-845F-9F1281056037}"/>
              </a:ext>
            </a:extLst>
          </p:cNvPr>
          <p:cNvSpPr/>
          <p:nvPr/>
        </p:nvSpPr>
        <p:spPr>
          <a:xfrm>
            <a:off x="2877407" y="1325459"/>
            <a:ext cx="1405114" cy="14687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8F99C9F-52FA-46B1-A711-A94D92EE9E16}"/>
              </a:ext>
            </a:extLst>
          </p:cNvPr>
          <p:cNvSpPr/>
          <p:nvPr/>
        </p:nvSpPr>
        <p:spPr>
          <a:xfrm>
            <a:off x="2718342" y="1489177"/>
            <a:ext cx="3679118" cy="14687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2168ED-1561-4ED7-A6AD-6ADB1377B505}"/>
              </a:ext>
            </a:extLst>
          </p:cNvPr>
          <p:cNvSpPr/>
          <p:nvPr/>
        </p:nvSpPr>
        <p:spPr>
          <a:xfrm>
            <a:off x="2483768" y="2740435"/>
            <a:ext cx="2520280" cy="14687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BA4F08C-AA81-4F52-BB0F-B104EE87CC28}"/>
              </a:ext>
            </a:extLst>
          </p:cNvPr>
          <p:cNvSpPr/>
          <p:nvPr/>
        </p:nvSpPr>
        <p:spPr>
          <a:xfrm>
            <a:off x="2483768" y="3373208"/>
            <a:ext cx="2520280" cy="14687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35" name="Tableau 39">
            <a:extLst>
              <a:ext uri="{FF2B5EF4-FFF2-40B4-BE49-F238E27FC236}">
                <a16:creationId xmlns:a16="http://schemas.microsoft.com/office/drawing/2014/main" id="{773E57F1-1E83-41C5-88DB-59FF1CB47B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638378"/>
              </p:ext>
            </p:extLst>
          </p:nvPr>
        </p:nvGraphicFramePr>
        <p:xfrm>
          <a:off x="8036625" y="1826129"/>
          <a:ext cx="864096" cy="108012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216024">
                  <a:extLst>
                    <a:ext uri="{9D8B030D-6E8A-4147-A177-3AD203B41FA5}">
                      <a16:colId xmlns:a16="http://schemas.microsoft.com/office/drawing/2014/main" val="3937037243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1564322600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419448309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3291774204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05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!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05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73195743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endParaRPr lang="fr-FR" sz="105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g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n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06691720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endParaRPr lang="fr-FR" sz="105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950910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j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u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r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4200932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n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96931010"/>
                  </a:ext>
                </a:extLst>
              </a:tr>
            </a:tbl>
          </a:graphicData>
        </a:graphic>
      </p:graphicFrame>
      <p:sp>
        <p:nvSpPr>
          <p:cNvPr id="36" name="Rectangle 35">
            <a:extLst>
              <a:ext uri="{FF2B5EF4-FFF2-40B4-BE49-F238E27FC236}">
                <a16:creationId xmlns:a16="http://schemas.microsoft.com/office/drawing/2014/main" id="{B126B7A4-D1D7-4C0D-B92D-F8D84F9E3FB7}"/>
              </a:ext>
            </a:extLst>
          </p:cNvPr>
          <p:cNvSpPr/>
          <p:nvPr/>
        </p:nvSpPr>
        <p:spPr>
          <a:xfrm>
            <a:off x="2483768" y="3695821"/>
            <a:ext cx="1872208" cy="14687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66C1630-6AF7-4E68-A9DF-7CA902C216C9}"/>
              </a:ext>
            </a:extLst>
          </p:cNvPr>
          <p:cNvSpPr/>
          <p:nvPr/>
        </p:nvSpPr>
        <p:spPr>
          <a:xfrm>
            <a:off x="3825632" y="1169680"/>
            <a:ext cx="1336918" cy="14687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8E617A1-3E59-4777-B661-F55A31C7F465}"/>
              </a:ext>
            </a:extLst>
          </p:cNvPr>
          <p:cNvSpPr/>
          <p:nvPr/>
        </p:nvSpPr>
        <p:spPr>
          <a:xfrm>
            <a:off x="2877407" y="1326842"/>
            <a:ext cx="1405114" cy="14687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05BB1A8-63FD-476B-86A8-058BC51A261A}"/>
              </a:ext>
            </a:extLst>
          </p:cNvPr>
          <p:cNvSpPr/>
          <p:nvPr/>
        </p:nvSpPr>
        <p:spPr>
          <a:xfrm>
            <a:off x="2718342" y="1490560"/>
            <a:ext cx="3679118" cy="14687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40" name="Tableau 39">
            <a:extLst>
              <a:ext uri="{FF2B5EF4-FFF2-40B4-BE49-F238E27FC236}">
                <a16:creationId xmlns:a16="http://schemas.microsoft.com/office/drawing/2014/main" id="{EBE6D75C-30A1-4B7C-BF3F-E76AF6B9E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279678"/>
              </p:ext>
            </p:extLst>
          </p:nvPr>
        </p:nvGraphicFramePr>
        <p:xfrm>
          <a:off x="8036625" y="1826129"/>
          <a:ext cx="864096" cy="108012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216024">
                  <a:extLst>
                    <a:ext uri="{9D8B030D-6E8A-4147-A177-3AD203B41FA5}">
                      <a16:colId xmlns:a16="http://schemas.microsoft.com/office/drawing/2014/main" val="3937037243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1564322600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419448309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3291774204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05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!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05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73195743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endParaRPr lang="fr-FR" sz="105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g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n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06691720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endParaRPr lang="fr-FR" sz="105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950910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j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u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r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4200932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n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96931010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C1B34728-15E4-4BA7-9EBE-4548997662F9}"/>
              </a:ext>
            </a:extLst>
          </p:cNvPr>
          <p:cNvSpPr/>
          <p:nvPr/>
        </p:nvSpPr>
        <p:spPr>
          <a:xfrm>
            <a:off x="8036625" y="2690225"/>
            <a:ext cx="216788" cy="216024"/>
          </a:xfrm>
          <a:prstGeom prst="rect">
            <a:avLst/>
          </a:prstGeom>
          <a:solidFill>
            <a:srgbClr val="FF0000">
              <a:alpha val="69804"/>
            </a:srgbClr>
          </a:solidFill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code">
            <a:extLst>
              <a:ext uri="{FF2B5EF4-FFF2-40B4-BE49-F238E27FC236}">
                <a16:creationId xmlns:a16="http://schemas.microsoft.com/office/drawing/2014/main" id="{2D52664A-A7F1-4FD6-AE62-F9371EA88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752" y="1085850"/>
            <a:ext cx="4727979" cy="1465362"/>
          </a:xfrm>
          <a:prstGeom prst="roundRect">
            <a:avLst>
              <a:gd name="adj" fmla="val 4111"/>
            </a:avLst>
          </a:prstGeom>
          <a:noFill/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afficherTexte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texte) {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texte.front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=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'0'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cerr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"Erreur :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texte.substr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&lt;&lt;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"\n"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"Information :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texte.substr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"\n"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2" name="code">
            <a:extLst>
              <a:ext uri="{FF2B5EF4-FFF2-40B4-BE49-F238E27FC236}">
                <a16:creationId xmlns:a16="http://schemas.microsoft.com/office/drawing/2014/main" id="{88D31043-2276-4D1B-A202-9ACB7BCDD6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6235" y="2654816"/>
            <a:ext cx="2792246" cy="1576492"/>
          </a:xfrm>
          <a:prstGeom prst="roundRect">
            <a:avLst>
              <a:gd name="adj" fmla="val 4111"/>
            </a:avLst>
          </a:prstGeom>
          <a:noFill/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longTexte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"0Bouh !"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spcAft>
                <a:spcPts val="0"/>
              </a:spcAft>
            </a:pP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afficherTexte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longTexte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50" b="1" dirty="0">
              <a:solidFill>
                <a:srgbClr val="DCDCDC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longTexte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"1Bonjour les gens !"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50" b="1" dirty="0">
              <a:solidFill>
                <a:srgbClr val="DCDCDC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afficherTexte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longTexte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50" b="1" dirty="0">
              <a:solidFill>
                <a:srgbClr val="4EC9B0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longTexte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'\n'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Bulle narrative : rectangle à coins arrondis 2">
            <a:extLst>
              <a:ext uri="{FF2B5EF4-FFF2-40B4-BE49-F238E27FC236}">
                <a16:creationId xmlns:a16="http://schemas.microsoft.com/office/drawing/2014/main" id="{1CE2AD0F-292F-40C4-8FCB-6B1A9D5DCF4C}"/>
              </a:ext>
            </a:extLst>
          </p:cNvPr>
          <p:cNvSpPr/>
          <p:nvPr/>
        </p:nvSpPr>
        <p:spPr>
          <a:xfrm>
            <a:off x="4499992" y="2935822"/>
            <a:ext cx="3010745" cy="340519"/>
          </a:xfrm>
          <a:prstGeom prst="wedgeRoundRectCallout">
            <a:avLst>
              <a:gd name="adj1" fmla="val -55499"/>
              <a:gd name="adj2" fmla="val 5738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Doit afficher « </a:t>
            </a:r>
            <a:r>
              <a:rPr lang="fr-FR" sz="1400" b="1" dirty="0">
                <a:latin typeface="Consolas" panose="020B0609020204030204" pitchFamily="49" charset="0"/>
                <a:cs typeface="Segoe UI" panose="020B0502040204020203" pitchFamily="34" charset="0"/>
              </a:rPr>
              <a:t>Erreur : </a:t>
            </a:r>
            <a:r>
              <a:rPr lang="fr-FR" sz="1400" b="1" dirty="0" err="1">
                <a:latin typeface="Consolas" panose="020B0609020204030204" pitchFamily="49" charset="0"/>
                <a:cs typeface="Segoe UI" panose="020B0502040204020203" pitchFamily="34" charset="0"/>
              </a:rPr>
              <a:t>Bouh</a:t>
            </a:r>
            <a:r>
              <a:rPr lang="fr-FR" sz="1400" b="1" dirty="0">
                <a:latin typeface="Consolas" panose="020B0609020204030204" pitchFamily="49" charset="0"/>
                <a:cs typeface="Segoe UI" panose="020B0502040204020203" pitchFamily="34" charset="0"/>
              </a:rPr>
              <a:t> !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 »</a:t>
            </a:r>
          </a:p>
        </p:txBody>
      </p:sp>
      <p:sp>
        <p:nvSpPr>
          <p:cNvPr id="12" name="Bulle narrative : rectangle à coins arrondis 11">
            <a:extLst>
              <a:ext uri="{FF2B5EF4-FFF2-40B4-BE49-F238E27FC236}">
                <a16:creationId xmlns:a16="http://schemas.microsoft.com/office/drawing/2014/main" id="{D7DB4FF8-D0F4-4DBA-973D-9523C0098348}"/>
              </a:ext>
            </a:extLst>
          </p:cNvPr>
          <p:cNvSpPr/>
          <p:nvPr/>
        </p:nvSpPr>
        <p:spPr>
          <a:xfrm>
            <a:off x="4427984" y="3527375"/>
            <a:ext cx="4671472" cy="340519"/>
          </a:xfrm>
          <a:prstGeom prst="wedgeRoundRectCallout">
            <a:avLst>
              <a:gd name="adj1" fmla="val -51361"/>
              <a:gd name="adj2" fmla="val 21020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Doit afficher « </a:t>
            </a:r>
            <a:r>
              <a:rPr lang="fr-FR" sz="1400" b="1" dirty="0">
                <a:latin typeface="Consolas" panose="020B0609020204030204" pitchFamily="49" charset="0"/>
                <a:cs typeface="Segoe UI" panose="020B0502040204020203" pitchFamily="34" charset="0"/>
              </a:rPr>
              <a:t>Information : Bonjour les gens !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 »</a:t>
            </a:r>
          </a:p>
        </p:txBody>
      </p:sp>
      <p:sp>
        <p:nvSpPr>
          <p:cNvPr id="13" name="Bulle narrative : rectangle à coins arrondis 12">
            <a:extLst>
              <a:ext uri="{FF2B5EF4-FFF2-40B4-BE49-F238E27FC236}">
                <a16:creationId xmlns:a16="http://schemas.microsoft.com/office/drawing/2014/main" id="{6E9A1A32-A136-4972-A69E-818946D59892}"/>
              </a:ext>
            </a:extLst>
          </p:cNvPr>
          <p:cNvSpPr/>
          <p:nvPr/>
        </p:nvSpPr>
        <p:spPr>
          <a:xfrm>
            <a:off x="5004048" y="3939902"/>
            <a:ext cx="3412135" cy="340519"/>
          </a:xfrm>
          <a:prstGeom prst="wedgeRoundRectCallout">
            <a:avLst>
              <a:gd name="adj1" fmla="val -56370"/>
              <a:gd name="adj2" fmla="val -5178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Doit afficher « </a:t>
            </a:r>
            <a:r>
              <a:rPr lang="fr-FR" sz="1400" b="1" dirty="0">
                <a:latin typeface="Consolas" panose="020B0609020204030204" pitchFamily="49" charset="0"/>
                <a:cs typeface="Segoe UI" panose="020B0502040204020203" pitchFamily="34" charset="0"/>
              </a:rPr>
              <a:t>1Bonjour les gens !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594255282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250" fill="hold"/>
                                        <p:tgtEl>
                                          <p:spTgt spid="33"/>
                                        </p:tgtEl>
                                      </p:cBhvr>
                                      <p:by x="74286" y="1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250" fill="hold"/>
                                        <p:tgtEl>
                                          <p:spTgt spid="33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354 0.0611 E" pathEditMode="relative" ptsTypes="">
                                      <p:cBhvr>
                                        <p:cTn id="42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5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250" fill="hold"/>
                                        <p:tgtEl>
                                          <p:spTgt spid="29"/>
                                        </p:tgtEl>
                                      </p:cBhvr>
                                      <p:by x="71409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250" fill="hold"/>
                                        <p:tgtEl>
                                          <p:spTgt spid="29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69136E-6 L 0.11753 -0.36666 " pathEditMode="relative" rAng="0" ptsTypes="AA">
                                      <p:cBhvr>
                                        <p:cTn id="5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68" y="-18333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3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5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"/>
                            </p:stCondLst>
                            <p:childTnLst>
                              <p:par>
                                <p:cTn id="6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5" dur="250" fill="hold"/>
                                        <p:tgtEl>
                                          <p:spTgt spid="30"/>
                                        </p:tgtEl>
                                      </p:cBhvr>
                                      <p:by x="105101" y="100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7" dur="250" fill="hold"/>
                                        <p:tgtEl>
                                          <p:spTgt spid="30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000 0.0306 E" pathEditMode="relative" ptsTypes="">
                                      <p:cBhvr>
                                        <p:cTn id="7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9" dur="250" fill="hold"/>
                                        <p:tgtEl>
                                          <p:spTgt spid="31"/>
                                        </p:tgtEl>
                                      </p:cBhvr>
                                      <p:by x="261838" y="100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1" dur="250" fill="hold"/>
                                        <p:tgtEl>
                                          <p:spTgt spid="31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069 0.0318 E" pathEditMode="relative" ptsTypes="">
                                      <p:cBhvr>
                                        <p:cTn id="93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7" dur="2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2" presetClass="entr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6" presetClass="emph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0" dur="250" fill="hold"/>
                                        <p:tgtEl>
                                          <p:spTgt spid="18"/>
                                        </p:tgtEl>
                                      </p:cBhvr>
                                      <p:by x="134615" y="100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6" presetClass="emph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2" dur="250" fill="hold"/>
                                        <p:tgtEl>
                                          <p:spTgt spid="18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42" presetClass="path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354 0.0619 E" pathEditMode="relative" ptsTypes="">
                                      <p:cBhvr>
                                        <p:cTn id="12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9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50"/>
                            </p:stCondLst>
                            <p:childTnLst>
                              <p:par>
                                <p:cTn id="132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1" dur="250" fill="hold"/>
                                        <p:tgtEl>
                                          <p:spTgt spid="34"/>
                                        </p:tgtEl>
                                      </p:cBhvr>
                                      <p:by x="74286" y="100000"/>
                                    </p:animScale>
                                  </p:childTnLst>
                                </p:cTn>
                              </p:par>
                              <p:par>
                                <p:cTn id="14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3" dur="250" fill="hold"/>
                                        <p:tgtEl>
                                          <p:spTgt spid="34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4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354 0.0627 E" pathEditMode="relative" ptsTypes="">
                                      <p:cBhvr>
                                        <p:cTn id="145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5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7" dur="250" fill="hold"/>
                                        <p:tgtEl>
                                          <p:spTgt spid="36"/>
                                        </p:tgtEl>
                                      </p:cBhvr>
                                      <p:by x="71409" y="100000"/>
                                    </p:animScale>
                                  </p:childTnLst>
                                </p:cTn>
                              </p:par>
                              <p:par>
                                <p:cTn id="15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9" dur="250" fill="hold"/>
                                        <p:tgtEl>
                                          <p:spTgt spid="36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0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95062E-6 L 0.11753 -0.49105 " pathEditMode="relative" rAng="0" ptsTypes="AA">
                                      <p:cBhvr>
                                        <p:cTn id="161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68" y="-24568"/>
                                    </p:animMotion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3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50"/>
                            </p:stCondLst>
                            <p:childTnLst>
                              <p:par>
                                <p:cTn id="169" presetID="22" presetClass="exit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22" presetClass="entr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8" dur="250" fill="hold"/>
                                        <p:tgtEl>
                                          <p:spTgt spid="37"/>
                                        </p:tgtEl>
                                      </p:cBhvr>
                                      <p:by x="105101" y="100000"/>
                                    </p:animScale>
                                  </p:childTnLst>
                                </p:cTn>
                              </p:par>
                              <p:par>
                                <p:cTn id="17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0" dur="250" fill="hold"/>
                                        <p:tgtEl>
                                          <p:spTgt spid="37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1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000 0.0306 E" pathEditMode="relative" ptsTypes="">
                                      <p:cBhvr>
                                        <p:cTn id="18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250"/>
                            </p:stCondLst>
                            <p:childTnLst>
                              <p:par>
                                <p:cTn id="19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500"/>
                            </p:stCondLst>
                            <p:childTnLst>
                              <p:par>
                                <p:cTn id="19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25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8" dur="125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2" dur="250" fill="hold"/>
                                        <p:tgtEl>
                                          <p:spTgt spid="38"/>
                                        </p:tgtEl>
                                      </p:cBhvr>
                                      <p:by x="261838" y="100000"/>
                                    </p:animScale>
                                  </p:childTnLst>
                                </p:cTn>
                              </p:par>
                              <p:par>
                                <p:cTn id="20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4" dur="250" fill="hold"/>
                                        <p:tgtEl>
                                          <p:spTgt spid="38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5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069 0.0318 E" pathEditMode="relative" ptsTypes="">
                                      <p:cBhvr>
                                        <p:cTn id="206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250"/>
                            </p:stCondLst>
                            <p:childTnLst>
                              <p:par>
                                <p:cTn id="2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0" dur="2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2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50"/>
                            </p:stCondLst>
                            <p:childTnLst>
                              <p:par>
                                <p:cTn id="225" presetID="22" presetClass="entr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xit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2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4" dur="250" fill="hold"/>
                                        <p:tgtEl>
                                          <p:spTgt spid="19"/>
                                        </p:tgtEl>
                                      </p:cBhvr>
                                      <p:by x="123077" y="100000"/>
                                    </p:animScale>
                                  </p:childTnLst>
                                </p:cTn>
                              </p:par>
                              <p:par>
                                <p:cTn id="23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6" dur="250" fill="hold"/>
                                        <p:tgtEl>
                                          <p:spTgt spid="19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7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236 0.0625 E" pathEditMode="relative" ptsTypes="">
                                      <p:cBhvr>
                                        <p:cTn id="23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9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250"/>
                            </p:stCondLst>
                            <p:childTnLst>
                              <p:par>
                                <p:cTn id="2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5" animBg="1"/>
      <p:bldP spid="18" grpId="6" animBg="1"/>
      <p:bldP spid="18" grpId="7" animBg="1"/>
      <p:bldP spid="18" grpId="8" animBg="1"/>
      <p:bldP spid="18" grpId="9" animBg="1"/>
      <p:bldP spid="19" grpId="1" animBg="1"/>
      <p:bldP spid="19" grpId="2" animBg="1"/>
      <p:bldP spid="19" grpId="3" animBg="1"/>
      <p:bldP spid="19" grpId="4" animBg="1"/>
      <p:bldP spid="19" grpId="5" animBg="1"/>
      <p:bldP spid="20" grpId="0" animBg="1"/>
      <p:bldP spid="24" grpId="0"/>
      <p:bldP spid="24" grpId="1"/>
      <p:bldP spid="24" grpId="2"/>
      <p:bldP spid="24" grpId="3"/>
      <p:bldP spid="24" grpId="4"/>
      <p:bldP spid="28" grpId="0"/>
      <p:bldP spid="28" grpId="1"/>
      <p:bldP spid="28" grpId="2"/>
      <p:bldP spid="28" grpId="3"/>
      <p:bldP spid="29" grpId="0" animBg="1"/>
      <p:bldP spid="29" grpId="1" animBg="1"/>
      <p:bldP spid="29" grpId="2" animBg="1"/>
      <p:bldP spid="29" grpId="3" animBg="1"/>
      <p:bldP spid="29" grpId="4" animBg="1"/>
      <p:bldP spid="30" grpId="1" animBg="1"/>
      <p:bldP spid="30" grpId="2" animBg="1"/>
      <p:bldP spid="30" grpId="3" animBg="1"/>
      <p:bldP spid="30" grpId="4" animBg="1"/>
      <p:bldP spid="30" grpId="5" animBg="1"/>
      <p:bldP spid="31" grpId="0" animBg="1"/>
      <p:bldP spid="31" grpId="1" animBg="1"/>
      <p:bldP spid="31" grpId="2" animBg="1"/>
      <p:bldP spid="31" grpId="3" animBg="1"/>
      <p:bldP spid="31" grpId="4" animBg="1"/>
      <p:bldP spid="32" grpId="0" animBg="1"/>
      <p:bldP spid="32" grpId="1" animBg="1"/>
      <p:bldP spid="33" grpId="0" animBg="1"/>
      <p:bldP spid="33" grpId="1" animBg="1"/>
      <p:bldP spid="33" grpId="2" animBg="1"/>
      <p:bldP spid="33" grpId="3" animBg="1"/>
      <p:bldP spid="33" grpId="4" animBg="1"/>
      <p:bldP spid="34" grpId="0" animBg="1"/>
      <p:bldP spid="34" grpId="1" animBg="1"/>
      <p:bldP spid="34" grpId="2" animBg="1"/>
      <p:bldP spid="34" grpId="3" animBg="1"/>
      <p:bldP spid="34" grpId="4" animBg="1"/>
      <p:bldP spid="36" grpId="0" animBg="1"/>
      <p:bldP spid="36" grpId="1" animBg="1"/>
      <p:bldP spid="36" grpId="2" animBg="1"/>
      <p:bldP spid="36" grpId="3" animBg="1"/>
      <p:bldP spid="36" grpId="4" animBg="1"/>
      <p:bldP spid="37" grpId="0" animBg="1"/>
      <p:bldP spid="37" grpId="1" animBg="1"/>
      <p:bldP spid="37" grpId="2" animBg="1"/>
      <p:bldP spid="37" grpId="3" animBg="1"/>
      <p:bldP spid="37" grpId="4" animBg="1"/>
      <p:bldP spid="38" grpId="0" animBg="1"/>
      <p:bldP spid="38" grpId="1" animBg="1"/>
      <p:bldP spid="38" grpId="2" animBg="1"/>
      <p:bldP spid="38" grpId="3" animBg="1"/>
      <p:bldP spid="38" grpId="4" animBg="1"/>
      <p:bldP spid="39" grpId="0" animBg="1"/>
      <p:bldP spid="39" grpId="1" animBg="1"/>
      <p:bldP spid="8" grpId="0" animBg="1"/>
      <p:bldP spid="8" grpId="1" animBg="1"/>
      <p:bldP spid="3" grpId="0" animBg="1"/>
      <p:bldP spid="1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69771E-EB97-48F1-B938-167237A13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avancé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ABA0F1-9D5F-481F-94AD-EDE191ADD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bug dans la fonction </a:t>
            </a:r>
            <a:r>
              <a:rPr lang="fr-FR" b="1" kern="1200" dirty="0" err="1">
                <a:solidFill>
                  <a:srgbClr val="DCDCDC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afficherTexte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()</a:t>
            </a:r>
            <a:r>
              <a:rPr lang="fr-FR" dirty="0"/>
              <a:t> s’est propagé dans le programme appelant !</a:t>
            </a:r>
          </a:p>
          <a:p>
            <a:endParaRPr lang="fr-FR" dirty="0"/>
          </a:p>
          <a:p>
            <a:r>
              <a:rPr lang="fr-FR" dirty="0"/>
              <a:t>La fonction </a:t>
            </a:r>
            <a:r>
              <a:rPr lang="fr-FR" b="1" kern="1200" dirty="0" err="1">
                <a:solidFill>
                  <a:srgbClr val="DCDCDC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afficherTexte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()</a:t>
            </a:r>
            <a:r>
              <a:rPr lang="fr-FR" dirty="0"/>
              <a:t> </a:t>
            </a:r>
            <a:r>
              <a:rPr lang="fr-FR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</a:t>
            </a:r>
            <a:r>
              <a:rPr lang="fr-FR" dirty="0"/>
              <a:t> devrait </a:t>
            </a:r>
            <a:r>
              <a:rPr lang="fr-FR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</a:t>
            </a:r>
            <a:r>
              <a:rPr lang="fr-FR" dirty="0"/>
              <a:t> pouvoir </a:t>
            </a:r>
            <a:r>
              <a:rPr lang="fr-FR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modifier</a:t>
            </a:r>
            <a:r>
              <a:rPr lang="fr-FR" dirty="0"/>
              <a:t> le texte</a:t>
            </a:r>
          </a:p>
          <a:p>
            <a:endParaRPr lang="fr-FR" dirty="0"/>
          </a:p>
          <a:p>
            <a:r>
              <a:rPr lang="fr-FR" dirty="0"/>
              <a:t>On utilise alors une </a:t>
            </a:r>
            <a:r>
              <a:rPr lang="fr-FR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référence constante </a:t>
            </a:r>
            <a:r>
              <a:rPr lang="fr-FR" dirty="0"/>
              <a:t>en paramètre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13F5D1-F87D-4960-A6AE-B67F92DD7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20/11/2023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D51A1F0-945D-42B9-9E84-DB2B7D9D5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BAC237-57A2-44EA-8118-8B4E8F5F9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26</a:t>
            </a:fld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0D8A7A5A-A5C9-4EF9-8991-0A73D551C6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fr-FR" sz="1400">
                <a:solidFill>
                  <a:srgbClr val="2F4E6C"/>
                </a:solidFill>
              </a:rPr>
              <a:t>Mémoire de l’ordinateur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Organisation de la mémoire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Les variables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Éviter le gaspillage</a:t>
            </a:r>
          </a:p>
          <a:p>
            <a:pPr lvl="0"/>
            <a:r>
              <a:rPr lang="fr-FR" sz="14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Références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Références constantes</a:t>
            </a:r>
          </a:p>
          <a:p>
            <a:pPr lvl="1"/>
            <a:r>
              <a:rPr lang="fr-FR" sz="12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Passage par référence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Bilan sur les paramètres</a:t>
            </a:r>
          </a:p>
          <a:p>
            <a:pPr lvl="0"/>
            <a:r>
              <a:rPr lang="fr-FR" sz="1400">
                <a:solidFill>
                  <a:srgbClr val="79D2FF"/>
                </a:solidFill>
              </a:rPr>
              <a:t>Pointeurs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Définition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Déclaration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Affectation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Déréférencement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Pointeurs et tableaux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Référence vs pointeur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Pointeur vers fonction</a:t>
            </a:r>
            <a:endParaRPr lang="fr-FR" sz="1200" dirty="0">
              <a:solidFill>
                <a:srgbClr val="79D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928585"/>
      </p:ext>
    </p:extLst>
  </p:cSld>
  <p:clrMapOvr>
    <a:masterClrMapping/>
  </p:clrMapOvr>
  <p:transition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69771E-EB97-48F1-B938-167237A13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avancé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ACB038-BEE6-4A8F-A462-4EEFC662B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4800" y="2551214"/>
            <a:ext cx="6706800" cy="2363686"/>
          </a:xfrm>
        </p:spPr>
        <p:txBody>
          <a:bodyPr/>
          <a:lstStyle/>
          <a:p>
            <a:r>
              <a:rPr lang="fr-FR" dirty="0"/>
              <a:t>Erreur de compilation :</a:t>
            </a:r>
          </a:p>
          <a:p>
            <a:pPr lvl="1"/>
            <a:r>
              <a:rPr lang="fr-FR" dirty="0" err="1"/>
              <a:t>error</a:t>
            </a:r>
            <a:r>
              <a:rPr lang="fr-FR" dirty="0"/>
              <a:t> C3892: 'texte' : vous ne pouvez pas assigner une variable </a:t>
            </a:r>
            <a:r>
              <a:rPr lang="fr-FR" dirty="0" err="1"/>
              <a:t>const</a:t>
            </a:r>
            <a:endParaRPr lang="fr-FR" dirty="0"/>
          </a:p>
          <a:p>
            <a:pPr lvl="1"/>
            <a:r>
              <a:rPr lang="fr-FR">
                <a:sym typeface="Wingdings" panose="05000000000000000000" pitchFamily="2" charset="2"/>
              </a:rPr>
              <a:t> </a:t>
            </a:r>
            <a:r>
              <a:rPr lang="fr-FR"/>
              <a:t>Le </a:t>
            </a:r>
            <a:r>
              <a:rPr lang="fr-FR" dirty="0"/>
              <a:t>bug n’est plus possible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13F5D1-F87D-4960-A6AE-B67F92DD7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20/11/2023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D51A1F0-945D-42B9-9E84-DB2B7D9D5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BAC237-57A2-44EA-8118-8B4E8F5F9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27</a:t>
            </a:fld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7E6F2726-EF36-4FAB-A73F-E79B8A607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fr-FR" sz="1400">
                <a:solidFill>
                  <a:srgbClr val="2F4E6C"/>
                </a:solidFill>
              </a:rPr>
              <a:t>Mémoire de l’ordinateur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Organisation de la mémoire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Les variables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Éviter le gaspillage</a:t>
            </a:r>
          </a:p>
          <a:p>
            <a:pPr lvl="0"/>
            <a:r>
              <a:rPr lang="fr-FR" sz="14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Références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Références constantes</a:t>
            </a:r>
          </a:p>
          <a:p>
            <a:pPr lvl="1"/>
            <a:r>
              <a:rPr lang="fr-FR" sz="12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Passage par référence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Bilan sur les paramètres</a:t>
            </a:r>
          </a:p>
          <a:p>
            <a:pPr lvl="0"/>
            <a:r>
              <a:rPr lang="fr-FR" sz="1400">
                <a:solidFill>
                  <a:srgbClr val="79D2FF"/>
                </a:solidFill>
              </a:rPr>
              <a:t>Pointeurs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Définition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Déclaration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Affectation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Déréférencement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Pointeurs et tableaux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Référence vs pointeur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Pointeur vers fonction</a:t>
            </a:r>
            <a:endParaRPr lang="fr-FR" sz="1200" dirty="0">
              <a:solidFill>
                <a:srgbClr val="79D2FF"/>
              </a:solidFill>
            </a:endParaRPr>
          </a:p>
        </p:txBody>
      </p:sp>
      <p:sp>
        <p:nvSpPr>
          <p:cNvPr id="21" name="code">
            <a:extLst>
              <a:ext uri="{FF2B5EF4-FFF2-40B4-BE49-F238E27FC236}">
                <a16:creationId xmlns:a16="http://schemas.microsoft.com/office/drawing/2014/main" id="{A2392CC4-8DEF-455A-9DE8-0E848E785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752" y="1085851"/>
            <a:ext cx="4727979" cy="1465362"/>
          </a:xfrm>
          <a:prstGeom prst="roundRect">
            <a:avLst>
              <a:gd name="adj" fmla="val 4111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anchor="t" anchorCtr="0">
            <a:noAutofit/>
          </a:bodyPr>
          <a:lstStyle/>
          <a:p>
            <a:pPr>
              <a:spcAft>
                <a:spcPts val="0"/>
              </a:spcAft>
            </a:pP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EB4230-F86C-4F62-B177-42C459C43415}"/>
              </a:ext>
            </a:extLst>
          </p:cNvPr>
          <p:cNvSpPr/>
          <p:nvPr/>
        </p:nvSpPr>
        <p:spPr>
          <a:xfrm>
            <a:off x="3832390" y="1326543"/>
            <a:ext cx="228600" cy="146871"/>
          </a:xfrm>
          <a:prstGeom prst="rect">
            <a:avLst/>
          </a:prstGeom>
          <a:solidFill>
            <a:srgbClr val="FF0000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ode">
            <a:extLst>
              <a:ext uri="{FF2B5EF4-FFF2-40B4-BE49-F238E27FC236}">
                <a16:creationId xmlns:a16="http://schemas.microsoft.com/office/drawing/2014/main" id="{6E8EEC82-597C-426E-A0EB-301C3AF41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752" y="1085851"/>
            <a:ext cx="4727979" cy="1465362"/>
          </a:xfrm>
          <a:prstGeom prst="roundRect">
            <a:avLst>
              <a:gd name="adj" fmla="val 4111"/>
            </a:avLst>
          </a:prstGeom>
          <a:noFill/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afficherTexte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texte) {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texte.front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=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'0'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cerr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"Erreur :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texte.substr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&lt;&lt;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"\n"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"Information :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texte.substr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"\n"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code">
            <a:extLst>
              <a:ext uri="{FF2B5EF4-FFF2-40B4-BE49-F238E27FC236}">
                <a16:creationId xmlns:a16="http://schemas.microsoft.com/office/drawing/2014/main" id="{B8950DDF-1CD8-43A9-9E3D-A4EB6F8CB9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752" y="1085851"/>
            <a:ext cx="4727979" cy="1465362"/>
          </a:xfrm>
          <a:prstGeom prst="roundRect">
            <a:avLst>
              <a:gd name="adj" fmla="val 4111"/>
            </a:avLst>
          </a:prstGeom>
          <a:noFill/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afficherTexte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texte) {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1050" b="1" u="wavy" dirty="0" err="1">
                <a:solidFill>
                  <a:srgbClr val="DCDCDC"/>
                </a:solidFill>
                <a:effectLst/>
                <a:uFill>
                  <a:solidFill>
                    <a:srgbClr val="FF0000"/>
                  </a:solidFill>
                </a:u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texte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.front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=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'0'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cerr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"Erreur :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texte.substr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&lt;&lt;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"\n"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"Information :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texte.substr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"\n"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Bulle narrative : rectangle à coins arrondis 6">
            <a:extLst>
              <a:ext uri="{FF2B5EF4-FFF2-40B4-BE49-F238E27FC236}">
                <a16:creationId xmlns:a16="http://schemas.microsoft.com/office/drawing/2014/main" id="{D4E2FB3E-0E98-C6FF-64CC-B3DAC8C6B014}"/>
              </a:ext>
            </a:extLst>
          </p:cNvPr>
          <p:cNvSpPr/>
          <p:nvPr/>
        </p:nvSpPr>
        <p:spPr>
          <a:xfrm>
            <a:off x="4743782" y="745332"/>
            <a:ext cx="3099245" cy="340519"/>
          </a:xfrm>
          <a:prstGeom prst="wedgeRoundRectCallout">
            <a:avLst>
              <a:gd name="adj1" fmla="val -55710"/>
              <a:gd name="adj2" fmla="val 78465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Devrait être une référence constante</a:t>
            </a:r>
          </a:p>
        </p:txBody>
      </p:sp>
    </p:spTree>
    <p:extLst>
      <p:ext uri="{BB962C8B-B14F-4D97-AF65-F5344CB8AC3E}">
        <p14:creationId xmlns:p14="http://schemas.microsoft.com/office/powerpoint/2010/main" val="682084305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1" animBg="1"/>
      <p:bldP spid="9" grpId="0" animBg="1"/>
      <p:bldP spid="11" grpId="0" animBg="1"/>
      <p:bldP spid="7" grpId="0" animBg="1"/>
      <p:bldP spid="7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A44464-D6CC-4FE5-9167-CD7BCEB4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Passage de paramètres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99473C-D23E-47CC-B103-A2D60A3EC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4800" y="1085850"/>
            <a:ext cx="6706800" cy="3829050"/>
          </a:xfrm>
        </p:spPr>
        <p:txBody>
          <a:bodyPr>
            <a:normAutofit fontScale="77500" lnSpcReduction="20000"/>
          </a:bodyPr>
          <a:lstStyle/>
          <a:p>
            <a:r>
              <a:rPr lang="fr-FR" dirty="0"/>
              <a:t>Passage par </a:t>
            </a:r>
            <a:r>
              <a:rPr lang="fr-FR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valeur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</a:t>
            </a:r>
            <a:r>
              <a:rPr lang="fr-FR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donnée en </a:t>
            </a:r>
            <a:r>
              <a:rPr lang="fr-FR" sz="25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entrée</a:t>
            </a:r>
          </a:p>
          <a:p>
            <a:endParaRPr lang="fr-FR" dirty="0"/>
          </a:p>
          <a:p>
            <a:pPr lvl="1"/>
            <a:r>
              <a:rPr lang="fr-FR" dirty="0"/>
              <a:t>Le paramètre est une </a:t>
            </a:r>
            <a:r>
              <a:rPr lang="fr-FR" sz="21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</a:rPr>
              <a:t>copie</a:t>
            </a:r>
            <a:r>
              <a:rPr lang="fr-FR" dirty="0"/>
              <a:t> de la donnée passée</a:t>
            </a:r>
          </a:p>
          <a:p>
            <a:pPr lvl="1">
              <a:spcAft>
                <a:spcPts val="1200"/>
              </a:spcAft>
            </a:pPr>
            <a:r>
              <a:rPr lang="fr-FR" dirty="0"/>
              <a:t>Sa modification dans la fonction est possible et n’a pas de conséquence sur la donnée originelle</a:t>
            </a:r>
          </a:p>
          <a:p>
            <a:r>
              <a:rPr lang="fr-FR" dirty="0"/>
              <a:t>Passage par </a:t>
            </a:r>
            <a:r>
              <a:rPr lang="fr-FR" sz="25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référence</a:t>
            </a:r>
            <a:r>
              <a:rPr lang="fr-FR" sz="2500" dirty="0">
                <a:solidFill>
                  <a:srgbClr val="EFFA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</a:t>
            </a:r>
            <a:r>
              <a:rPr lang="fr-FR" sz="25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donnée en </a:t>
            </a:r>
            <a:r>
              <a:rPr lang="fr-FR" sz="25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entrée / sortie</a:t>
            </a:r>
          </a:p>
          <a:p>
            <a:endParaRPr lang="fr-FR" dirty="0"/>
          </a:p>
          <a:p>
            <a:pPr lvl="1"/>
            <a:r>
              <a:rPr lang="fr-FR" dirty="0"/>
              <a:t>Le paramètre est une </a:t>
            </a:r>
            <a:r>
              <a:rPr lang="fr-FR" sz="21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</a:rPr>
              <a:t>référence</a:t>
            </a:r>
            <a:r>
              <a:rPr lang="fr-FR" dirty="0"/>
              <a:t> de la donnée passée</a:t>
            </a:r>
          </a:p>
          <a:p>
            <a:pPr lvl="1">
              <a:spcAft>
                <a:spcPts val="1200"/>
              </a:spcAft>
            </a:pPr>
            <a:r>
              <a:rPr lang="fr-FR" dirty="0"/>
              <a:t>Sa modification dans la fonction impacte la donnée originelle</a:t>
            </a:r>
          </a:p>
          <a:p>
            <a:r>
              <a:rPr lang="fr-FR" dirty="0"/>
              <a:t>Passage par </a:t>
            </a:r>
            <a:r>
              <a:rPr lang="fr-FR" sz="25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référence constante</a:t>
            </a:r>
            <a:r>
              <a:rPr lang="fr-FR" sz="2500" dirty="0">
                <a:solidFill>
                  <a:srgbClr val="EFFA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</a:t>
            </a:r>
            <a:r>
              <a:rPr lang="fr-FR" sz="25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donnée en </a:t>
            </a:r>
            <a:r>
              <a:rPr lang="fr-FR" sz="25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entrée</a:t>
            </a:r>
          </a:p>
          <a:p>
            <a:endParaRPr lang="fr-FR" dirty="0"/>
          </a:p>
          <a:p>
            <a:pPr lvl="1"/>
            <a:r>
              <a:rPr lang="fr-FR" dirty="0"/>
              <a:t>Le paramètre est une </a:t>
            </a:r>
            <a:r>
              <a:rPr lang="fr-FR" sz="21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</a:rPr>
              <a:t>référence constante </a:t>
            </a:r>
            <a:r>
              <a:rPr lang="fr-FR" dirty="0"/>
              <a:t>de la donnée passée</a:t>
            </a:r>
          </a:p>
          <a:p>
            <a:pPr lvl="1"/>
            <a:r>
              <a:rPr lang="fr-FR" dirty="0"/>
              <a:t>Sa modification dans la fonction est impossible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EDDDAA4-868D-487C-8118-9E8D8104D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20/11/2023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107C68-37E5-4A60-9CFF-2091BC1CE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302AF5-128E-4E0D-8E41-39313EBCA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28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917709E7-761A-4876-AB26-FA92A228AC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 lnSpcReduction="10000"/>
          </a:bodyPr>
          <a:lstStyle/>
          <a:p>
            <a:pPr lvl="0"/>
            <a:r>
              <a:rPr lang="fr-FR" sz="1400" dirty="0">
                <a:solidFill>
                  <a:srgbClr val="2F4E6C"/>
                </a:solidFill>
              </a:rPr>
              <a:t>Mémoire de l’ordinateur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Organisation de la mémoire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Les variables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Éviter le gaspillage</a:t>
            </a:r>
          </a:p>
          <a:p>
            <a:pPr lvl="0"/>
            <a:r>
              <a:rPr lang="fr-FR" sz="14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Références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Références constantes</a:t>
            </a:r>
          </a:p>
          <a:p>
            <a:pPr lvl="1"/>
            <a:r>
              <a:rPr lang="fr-FR" sz="1200" dirty="0">
                <a:solidFill>
                  <a:schemeClr val="bg2"/>
                </a:solidFill>
              </a:rPr>
              <a:t>Passage par référence</a:t>
            </a:r>
          </a:p>
          <a:p>
            <a:pPr lvl="1"/>
            <a:r>
              <a:rPr lang="fr-FR" sz="12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Bilan sur les paramètres</a:t>
            </a:r>
          </a:p>
          <a:p>
            <a:pPr lvl="0"/>
            <a:r>
              <a:rPr lang="fr-FR" sz="1400" dirty="0">
                <a:solidFill>
                  <a:srgbClr val="79D2FF"/>
                </a:solidFill>
              </a:rPr>
              <a:t>Pointeurs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Définition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Déclaration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Affectation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Déréférencement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Pointeurs et tableaux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Référence vs pointeur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Pointeur vers fonction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3E8F2A27-969C-4E7C-854B-452555EA9B2C}"/>
              </a:ext>
            </a:extLst>
          </p:cNvPr>
          <p:cNvGrpSpPr/>
          <p:nvPr/>
        </p:nvGrpSpPr>
        <p:grpSpPr>
          <a:xfrm>
            <a:off x="316596" y="197289"/>
            <a:ext cx="1066800" cy="815320"/>
            <a:chOff x="6096000" y="3090658"/>
            <a:chExt cx="2414045" cy="1844975"/>
          </a:xfrm>
          <a:effectLst>
            <a:outerShdw blurRad="63500" dist="12700" dir="19800000" sx="110000" sy="110000" algn="ctr" rotWithShape="0">
              <a:prstClr val="black">
                <a:alpha val="40000"/>
              </a:prstClr>
            </a:outerShdw>
          </a:effectLst>
        </p:grpSpPr>
        <p:pic>
          <p:nvPicPr>
            <p:cNvPr id="9" name="Picture 4" descr="C:\Users\bealbouy.IUT\AppData\Local\Microsoft\Windows\Temporary Internet Files\Content.IE5\X5O95IQ7\MP900321162[1].jpg">
              <a:extLst>
                <a:ext uri="{FF2B5EF4-FFF2-40B4-BE49-F238E27FC236}">
                  <a16:creationId xmlns:a16="http://schemas.microsoft.com/office/drawing/2014/main" id="{7F4AF3D6-0614-4C8A-9DC4-C6C36340BE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776" b="93925" l="10000" r="95167">
                          <a14:foregroundMark x1="46500" y1="75234" x2="49167" y2="75000"/>
                          <a14:foregroundMark x1="44667" y1="76168" x2="46667" y2="77804"/>
                          <a14:backgroundMark x1="52333" y1="81776" x2="55000" y2="82710"/>
                          <a14:backgroundMark x1="68833" y1="92523" x2="70500" y2="92290"/>
                        </a14:backgroundRemoval>
                      </a14:imgEffect>
                      <a14:imgEffect>
                        <a14:saturation sat="66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1910" t="7890" r="8608" b="5181"/>
            <a:stretch/>
          </p:blipFill>
          <p:spPr bwMode="auto">
            <a:xfrm>
              <a:off x="6096000" y="3643608"/>
              <a:ext cx="1655560" cy="1292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5" descr="C:\Users\bealbouy.IUT\AppData\Local\Microsoft\Windows\Temporary Internet Files\Content.IE5\FNQSHMVE\MP900386714[1].jpg">
              <a:extLst>
                <a:ext uri="{FF2B5EF4-FFF2-40B4-BE49-F238E27FC236}">
                  <a16:creationId xmlns:a16="http://schemas.microsoft.com/office/drawing/2014/main" id="{7E2B56D4-731D-43A6-A6FF-F8CF35CC9F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451" t="6202" r="1494" b="5526"/>
            <a:stretch/>
          </p:blipFill>
          <p:spPr bwMode="auto">
            <a:xfrm rot="21026114" flipH="1">
              <a:off x="7157282" y="3090658"/>
              <a:ext cx="1352763" cy="877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radiation">
            <a:hlinkClick r:id="" action="ppaction://media"/>
            <a:extLst>
              <a:ext uri="{FF2B5EF4-FFF2-40B4-BE49-F238E27FC236}">
                <a16:creationId xmlns:a16="http://schemas.microsoft.com/office/drawing/2014/main" id="{0DDE9F27-D0AF-4987-86F4-8E5BF2CDE0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8721" y="442117"/>
            <a:ext cx="487363" cy="487363"/>
          </a:xfrm>
          <a:prstGeom prst="rect">
            <a:avLst/>
          </a:prstGeom>
        </p:spPr>
      </p:pic>
      <p:sp>
        <p:nvSpPr>
          <p:cNvPr id="12" name="code">
            <a:extLst>
              <a:ext uri="{FF2B5EF4-FFF2-40B4-BE49-F238E27FC236}">
                <a16:creationId xmlns:a16="http://schemas.microsoft.com/office/drawing/2014/main" id="{D5A15A82-E1C9-4C3F-A221-99ACCB71F2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9188" y="1384785"/>
            <a:ext cx="2618024" cy="258827"/>
          </a:xfrm>
          <a:prstGeom prst="roundRect">
            <a:avLst>
              <a:gd name="adj" fmla="val 18472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</a:rPr>
              <a:t> fonction(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</a:rPr>
              <a:t> param);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code">
            <a:extLst>
              <a:ext uri="{FF2B5EF4-FFF2-40B4-BE49-F238E27FC236}">
                <a16:creationId xmlns:a16="http://schemas.microsoft.com/office/drawing/2014/main" id="{FD9B6AB6-A151-48FC-A177-4551A062A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2077" y="2768565"/>
            <a:ext cx="2792246" cy="283384"/>
          </a:xfrm>
          <a:prstGeom prst="roundRect">
            <a:avLst>
              <a:gd name="adj" fmla="val 18472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</a:rPr>
              <a:t> fonction(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</a:rPr>
              <a:t>&amp; param);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code">
            <a:extLst>
              <a:ext uri="{FF2B5EF4-FFF2-40B4-BE49-F238E27FC236}">
                <a16:creationId xmlns:a16="http://schemas.microsoft.com/office/drawing/2014/main" id="{6DCFE3EC-D07C-4568-B085-93BFC93FE4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5949" y="3999404"/>
            <a:ext cx="3164503" cy="283384"/>
          </a:xfrm>
          <a:prstGeom prst="roundRect">
            <a:avLst>
              <a:gd name="adj" fmla="val 18472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</a:rPr>
              <a:t> fonction(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050" b="1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</a:rPr>
              <a:t>&amp; param);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690337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25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625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00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FF38EF-87FF-4477-AB1C-FFA8D53B5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A0F0B98-0D5D-4855-A0BC-A4993DFB8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Soit une fonction </a:t>
            </a:r>
            <a:r>
              <a:rPr lang="fr-FR" b="1" kern="1200" dirty="0" err="1">
                <a:solidFill>
                  <a:srgbClr val="DCDCDC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initTab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()</a:t>
            </a:r>
            <a:r>
              <a:rPr lang="fr-FR" dirty="0"/>
              <a:t> qui retourne un tableau de réels d’une taille spécifiée en paramètre</a:t>
            </a:r>
          </a:p>
          <a:p>
            <a:pPr lvl="1"/>
            <a:r>
              <a:rPr lang="fr-FR" dirty="0"/>
              <a:t>Sa définition serait :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5216F02-795F-464C-91AA-BFF50ACBE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20/11/2023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D1E45DA-E03E-4418-AC54-4A97775E1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99E3F7-E76F-47D3-93D8-400658A8B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29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31940C5D-F2A8-4422-8614-EE28AF896F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fr-FR" sz="1400">
                <a:solidFill>
                  <a:srgbClr val="2F4E6C"/>
                </a:solidFill>
              </a:rPr>
              <a:t>Mémoire de l’ordinateur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Organisation de la mémoire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Les variables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Éviter le gaspillage</a:t>
            </a:r>
          </a:p>
          <a:p>
            <a:pPr lvl="0"/>
            <a:r>
              <a:rPr lang="fr-FR" sz="14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Références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Références constantes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Passage par référence</a:t>
            </a:r>
          </a:p>
          <a:p>
            <a:pPr lvl="1"/>
            <a:r>
              <a:rPr lang="fr-FR" sz="12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Bilan sur les paramètres</a:t>
            </a:r>
          </a:p>
          <a:p>
            <a:pPr lvl="0"/>
            <a:r>
              <a:rPr lang="fr-FR" sz="1400">
                <a:solidFill>
                  <a:srgbClr val="79D2FF"/>
                </a:solidFill>
              </a:rPr>
              <a:t>Pointeurs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Définition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Déclaration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Affectation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Déréférencement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Pointeurs et tableaux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Référence vs pointeur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Pointeur vers fonction</a:t>
            </a:r>
            <a:endParaRPr lang="fr-FR" sz="1200" dirty="0">
              <a:solidFill>
                <a:srgbClr val="79D2FF"/>
              </a:solidFill>
            </a:endParaRPr>
          </a:p>
        </p:txBody>
      </p:sp>
      <p:sp>
        <p:nvSpPr>
          <p:cNvPr id="8" name="code">
            <a:extLst>
              <a:ext uri="{FF2B5EF4-FFF2-40B4-BE49-F238E27FC236}">
                <a16:creationId xmlns:a16="http://schemas.microsoft.com/office/drawing/2014/main" id="{86EE7DBF-7223-461D-9490-99C248419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1760" y="3259951"/>
            <a:ext cx="3797835" cy="1247076"/>
          </a:xfrm>
          <a:prstGeom prst="roundRect">
            <a:avLst>
              <a:gd name="adj" fmla="val 4391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initTab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size_t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taille)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tab(taille);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val : tab)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val =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static_cast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&gt;(rand()) / RAND_MAX;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tab;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Bulle narrative : rectangle à coins arrondis 8">
            <a:extLst>
              <a:ext uri="{FF2B5EF4-FFF2-40B4-BE49-F238E27FC236}">
                <a16:creationId xmlns:a16="http://schemas.microsoft.com/office/drawing/2014/main" id="{E91A94F0-00E4-4E24-9DFF-20F8A650C08A}"/>
              </a:ext>
            </a:extLst>
          </p:cNvPr>
          <p:cNvSpPr/>
          <p:nvPr/>
        </p:nvSpPr>
        <p:spPr>
          <a:xfrm>
            <a:off x="2483768" y="2838630"/>
            <a:ext cx="4995664" cy="306467"/>
          </a:xfrm>
          <a:prstGeom prst="wedgeRoundRectCallout">
            <a:avLst>
              <a:gd name="adj1" fmla="val 1882"/>
              <a:gd name="adj2" fmla="val 102739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Le paramètre </a:t>
            </a:r>
            <a:r>
              <a:rPr lang="fr-FR" sz="1200" b="1" dirty="0">
                <a:latin typeface="Consolas" panose="020B0609020204030204" pitchFamily="49" charset="0"/>
                <a:cs typeface="Segoe UI" panose="020B0502040204020203" pitchFamily="34" charset="0"/>
              </a:rPr>
              <a:t>taille</a:t>
            </a:r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 est une « petite » donnée, il est passé par valeur.</a:t>
            </a:r>
          </a:p>
        </p:txBody>
      </p:sp>
      <p:sp>
        <p:nvSpPr>
          <p:cNvPr id="10" name="Bulle narrative : rectangle à coins arrondis 9">
            <a:extLst>
              <a:ext uri="{FF2B5EF4-FFF2-40B4-BE49-F238E27FC236}">
                <a16:creationId xmlns:a16="http://schemas.microsoft.com/office/drawing/2014/main" id="{6638F7CF-08C0-42A9-A489-2ED24F5BB3CE}"/>
              </a:ext>
            </a:extLst>
          </p:cNvPr>
          <p:cNvSpPr/>
          <p:nvPr/>
        </p:nvSpPr>
        <p:spPr>
          <a:xfrm>
            <a:off x="6127139" y="3259951"/>
            <a:ext cx="2946917" cy="1328023"/>
          </a:xfrm>
          <a:prstGeom prst="wedgeRoundRectCallout">
            <a:avLst>
              <a:gd name="adj1" fmla="val -108807"/>
              <a:gd name="adj2" fmla="val -2501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La boucle range-for itère les valeurs de </a:t>
            </a:r>
            <a:r>
              <a:rPr lang="fr-FR" sz="1200" b="1" dirty="0">
                <a:latin typeface="Consolas" panose="020B0609020204030204" pitchFamily="49" charset="0"/>
                <a:cs typeface="Segoe UI" panose="020B0502040204020203" pitchFamily="34" charset="0"/>
              </a:rPr>
              <a:t>tab</a:t>
            </a:r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 par un </a:t>
            </a:r>
            <a:r>
              <a:rPr lang="fr-FR" sz="1200" b="1" dirty="0">
                <a:latin typeface="Consolas" panose="020B0609020204030204" pitchFamily="49" charset="0"/>
                <a:cs typeface="Segoe UI" panose="020B0502040204020203" pitchFamily="34" charset="0"/>
              </a:rPr>
              <a:t>double&amp; val</a:t>
            </a:r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. Cela signifie que les éléments de </a:t>
            </a:r>
            <a:r>
              <a:rPr lang="fr-FR" sz="1200" b="1" dirty="0">
                <a:latin typeface="Consolas" panose="020B0609020204030204" pitchFamily="49" charset="0"/>
                <a:cs typeface="Segoe UI" panose="020B0502040204020203" pitchFamily="34" charset="0"/>
              </a:rPr>
              <a:t>tab</a:t>
            </a:r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 sont successivement référencés par </a:t>
            </a:r>
            <a:r>
              <a:rPr lang="fr-FR" sz="1200" b="1" dirty="0">
                <a:latin typeface="Consolas" panose="020B0609020204030204" pitchFamily="49" charset="0"/>
                <a:cs typeface="Segoe UI" panose="020B0502040204020203" pitchFamily="34" charset="0"/>
              </a:rPr>
              <a:t>val</a:t>
            </a:r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. La modification de </a:t>
            </a:r>
            <a:r>
              <a:rPr lang="fr-FR" sz="1200" b="1" dirty="0">
                <a:latin typeface="Consolas" panose="020B0609020204030204" pitchFamily="49" charset="0"/>
                <a:cs typeface="Segoe UI" panose="020B0502040204020203" pitchFamily="34" charset="0"/>
              </a:rPr>
              <a:t>val</a:t>
            </a:r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, modifie donc l’élément courant.</a:t>
            </a:r>
          </a:p>
        </p:txBody>
      </p:sp>
    </p:spTree>
    <p:extLst>
      <p:ext uri="{BB962C8B-B14F-4D97-AF65-F5344CB8AC3E}">
        <p14:creationId xmlns:p14="http://schemas.microsoft.com/office/powerpoint/2010/main" val="27900733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Mémoire de l’ordinateur</a:t>
            </a:r>
          </a:p>
          <a:p>
            <a:r>
              <a:rPr lang="fr-FR" dirty="0"/>
              <a:t>Références</a:t>
            </a:r>
          </a:p>
          <a:p>
            <a:r>
              <a:rPr lang="fr-FR" dirty="0"/>
              <a:t>Pointeurs</a:t>
            </a:r>
          </a:p>
        </p:txBody>
      </p:sp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Pointeurs et références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4683918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061098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sw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618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3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"/>
    </mc:Choice>
    <mc:Fallback xmlns=""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" fill="hold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147" grpId="0" uiExpand="1" build="p"/>
      <p:bldP spid="6147" grpId="1" uiExpand="1" build="p"/>
      <p:bldP spid="2" grpId="0" animBg="1"/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21F5CB-5D2F-41FC-A690-49BB54635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D66DA8-DE3D-496C-A1C0-1054D0090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Soit une fonction </a:t>
            </a:r>
            <a:r>
              <a:rPr lang="fr-FR" b="1" dirty="0" err="1">
                <a:latin typeface="Consolas" panose="020B0609020204030204" pitchFamily="49" charset="0"/>
              </a:rPr>
              <a:t>getMinMax</a:t>
            </a:r>
            <a:r>
              <a:rPr lang="fr-FR" b="1" dirty="0">
                <a:latin typeface="Consolas" panose="020B0609020204030204" pitchFamily="49" charset="0"/>
              </a:rPr>
              <a:t>()</a:t>
            </a:r>
            <a:r>
              <a:rPr lang="fr-FR" dirty="0"/>
              <a:t> qui détermine le minimum et le maximum d’un tableau de réels</a:t>
            </a:r>
          </a:p>
          <a:p>
            <a:pPr lvl="1"/>
            <a:r>
              <a:rPr lang="fr-FR" dirty="0"/>
              <a:t>Sa définition serait :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0FF6455-372E-413B-937A-06FEA289E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20/11/2023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316E20-27DC-41E2-AD13-3B9FC3D7A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4A412A9-C55F-45E0-8C63-283EE7462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30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46A5E1D-B2BF-4D69-9206-2B6930EF58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fr-FR" sz="1400">
                <a:solidFill>
                  <a:srgbClr val="2F4E6C"/>
                </a:solidFill>
              </a:rPr>
              <a:t>Mémoire de l’ordinateur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Organisation de la mémoire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Les variables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Éviter le gaspillage</a:t>
            </a:r>
          </a:p>
          <a:p>
            <a:pPr lvl="0"/>
            <a:r>
              <a:rPr lang="fr-FR" sz="14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Références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Références constantes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Passage par référence</a:t>
            </a:r>
          </a:p>
          <a:p>
            <a:pPr lvl="1"/>
            <a:r>
              <a:rPr lang="fr-FR" sz="12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Bilan sur les paramètres</a:t>
            </a:r>
          </a:p>
          <a:p>
            <a:pPr lvl="0"/>
            <a:r>
              <a:rPr lang="fr-FR" sz="1400">
                <a:solidFill>
                  <a:srgbClr val="79D2FF"/>
                </a:solidFill>
              </a:rPr>
              <a:t>Pointeurs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Définition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Déclaration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Affectation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Déréférencement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Pointeurs et tableaux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Référence vs pointeur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Pointeur vers fonction</a:t>
            </a:r>
            <a:endParaRPr lang="fr-FR" sz="1200" dirty="0">
              <a:solidFill>
                <a:srgbClr val="79D2FF"/>
              </a:solidFill>
            </a:endParaRPr>
          </a:p>
        </p:txBody>
      </p:sp>
      <p:sp>
        <p:nvSpPr>
          <p:cNvPr id="8" name="code">
            <a:extLst>
              <a:ext uri="{FF2B5EF4-FFF2-40B4-BE49-F238E27FC236}">
                <a16:creationId xmlns:a16="http://schemas.microsoft.com/office/drawing/2014/main" id="{8A3C6A5E-9F83-4033-A555-F3526620B7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1760" y="3042106"/>
            <a:ext cx="5493812" cy="1905908"/>
          </a:xfrm>
          <a:prstGeom prst="roundRect">
            <a:avLst>
              <a:gd name="adj" fmla="val 4391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getMinMax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fr-FR" sz="105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&gt;&amp; tab, </a:t>
            </a:r>
            <a:r>
              <a:rPr lang="fr-FR" sz="105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min, </a:t>
            </a:r>
            <a:r>
              <a:rPr lang="fr-FR" sz="105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max)</a:t>
            </a:r>
            <a:endParaRPr lang="fr-FR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105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tab.empty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())</a:t>
            </a:r>
            <a:endParaRPr lang="fr-FR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5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min = max = tab[</a:t>
            </a:r>
            <a:r>
              <a:rPr lang="fr-FR" sz="105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fr-FR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val : tab)</a:t>
            </a:r>
            <a:endParaRPr lang="fr-FR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{</a:t>
            </a:r>
            <a:endParaRPr lang="fr-FR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5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(val &lt; min) min = val;</a:t>
            </a:r>
            <a:endParaRPr lang="fr-FR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5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(val &gt; max) max = val;</a:t>
            </a:r>
            <a:endParaRPr lang="fr-FR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fr-FR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Bulle narrative : rectangle à coins arrondis 8">
            <a:extLst>
              <a:ext uri="{FF2B5EF4-FFF2-40B4-BE49-F238E27FC236}">
                <a16:creationId xmlns:a16="http://schemas.microsoft.com/office/drawing/2014/main" id="{C17AE99F-5BEA-4A5F-BE44-6D9AD67EF9C1}"/>
              </a:ext>
            </a:extLst>
          </p:cNvPr>
          <p:cNvSpPr/>
          <p:nvPr/>
        </p:nvSpPr>
        <p:spPr>
          <a:xfrm>
            <a:off x="2411760" y="2571750"/>
            <a:ext cx="4995664" cy="510778"/>
          </a:xfrm>
          <a:prstGeom prst="wedgeRoundRectCallout">
            <a:avLst>
              <a:gd name="adj1" fmla="val 989"/>
              <a:gd name="adj2" fmla="val 57620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Le paramètre </a:t>
            </a:r>
            <a:r>
              <a:rPr lang="fr-FR" sz="1200" b="1" dirty="0">
                <a:latin typeface="Consolas" panose="020B0609020204030204" pitchFamily="49" charset="0"/>
                <a:cs typeface="Segoe UI" panose="020B0502040204020203" pitchFamily="34" charset="0"/>
              </a:rPr>
              <a:t>tab</a:t>
            </a:r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 est une « grosse » donnée, il est passé par référence. Comme il ne doit pas être modifié, il est qualifié constant.</a:t>
            </a:r>
          </a:p>
        </p:txBody>
      </p:sp>
      <p:sp>
        <p:nvSpPr>
          <p:cNvPr id="10" name="Bulle narrative : rectangle à coins arrondis 9">
            <a:extLst>
              <a:ext uri="{FF2B5EF4-FFF2-40B4-BE49-F238E27FC236}">
                <a16:creationId xmlns:a16="http://schemas.microsoft.com/office/drawing/2014/main" id="{42DAE579-BF3E-4A89-AB89-7DE1C341168A}"/>
              </a:ext>
            </a:extLst>
          </p:cNvPr>
          <p:cNvSpPr/>
          <p:nvPr/>
        </p:nvSpPr>
        <p:spPr>
          <a:xfrm>
            <a:off x="6660232" y="3465694"/>
            <a:ext cx="2387114" cy="1328023"/>
          </a:xfrm>
          <a:prstGeom prst="wedgeRoundRectCallout">
            <a:avLst>
              <a:gd name="adj1" fmla="val -42747"/>
              <a:gd name="adj2" fmla="val -62705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La fonction doit « retourner » 2 valeurs. C’est impossible via un simple </a:t>
            </a:r>
            <a:r>
              <a:rPr lang="fr-FR" sz="1200" b="1" dirty="0">
                <a:latin typeface="Consolas" panose="020B0609020204030204" pitchFamily="49" charset="0"/>
                <a:cs typeface="Segoe UI" panose="020B0502040204020203" pitchFamily="34" charset="0"/>
              </a:rPr>
              <a:t>return</a:t>
            </a:r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. Une solution consiste à passer 2 paramètres par référence pour permettre la sortie des données.</a:t>
            </a:r>
          </a:p>
        </p:txBody>
      </p:sp>
      <p:sp>
        <p:nvSpPr>
          <p:cNvPr id="11" name="Bulle narrative : rectangle à coins arrondis 10">
            <a:extLst>
              <a:ext uri="{FF2B5EF4-FFF2-40B4-BE49-F238E27FC236}">
                <a16:creationId xmlns:a16="http://schemas.microsoft.com/office/drawing/2014/main" id="{02FDBF5A-1D9B-4737-BB85-CC846E506A40}"/>
              </a:ext>
            </a:extLst>
          </p:cNvPr>
          <p:cNvSpPr/>
          <p:nvPr/>
        </p:nvSpPr>
        <p:spPr>
          <a:xfrm>
            <a:off x="4804286" y="3291483"/>
            <a:ext cx="1800200" cy="1532334"/>
          </a:xfrm>
          <a:prstGeom prst="wedgeRoundRectCallout">
            <a:avLst>
              <a:gd name="adj1" fmla="val -76610"/>
              <a:gd name="adj2" fmla="val -7397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Le tableau </a:t>
            </a:r>
            <a:r>
              <a:rPr lang="fr-FR" sz="1200" b="1" dirty="0">
                <a:latin typeface="Consolas" panose="020B0609020204030204" pitchFamily="49" charset="0"/>
                <a:cs typeface="Segoe UI" panose="020B0502040204020203" pitchFamily="34" charset="0"/>
              </a:rPr>
              <a:t>tab</a:t>
            </a:r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 étant constant, si on souhaite faire des références vers ses éléments, ces références doivent aussi être constantes.</a:t>
            </a:r>
          </a:p>
        </p:txBody>
      </p:sp>
    </p:spTree>
    <p:extLst>
      <p:ext uri="{BB962C8B-B14F-4D97-AF65-F5344CB8AC3E}">
        <p14:creationId xmlns:p14="http://schemas.microsoft.com/office/powerpoint/2010/main" val="3788298152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331CC5-BD6F-4C87-BAFA-C6BD676C9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7E45DE-E59C-4DBB-991F-C13BD1BEB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Combinons ces deux fonctions dans un même programme.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CFAB0CD-5688-4316-9AC3-8BDF3DE6E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20/11/2023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7488FC7-2DBF-4A46-A574-AF1B89EA3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745990-3A3C-4168-B746-04833497C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31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AD204A44-2C40-489A-989E-327AC11559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fr-FR" sz="1400">
                <a:solidFill>
                  <a:srgbClr val="2F4E6C"/>
                </a:solidFill>
              </a:rPr>
              <a:t>Mémoire de l’ordinateur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Organisation de la mémoire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Les variables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Éviter le gaspillage</a:t>
            </a:r>
          </a:p>
          <a:p>
            <a:pPr lvl="0"/>
            <a:r>
              <a:rPr lang="fr-FR" sz="14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Références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Références constantes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Passage par référence</a:t>
            </a:r>
          </a:p>
          <a:p>
            <a:pPr lvl="1"/>
            <a:r>
              <a:rPr lang="fr-FR" sz="12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Bilan sur les paramètres</a:t>
            </a:r>
          </a:p>
          <a:p>
            <a:pPr lvl="0"/>
            <a:r>
              <a:rPr lang="fr-FR" sz="1400">
                <a:solidFill>
                  <a:srgbClr val="79D2FF"/>
                </a:solidFill>
              </a:rPr>
              <a:t>Pointeurs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Définition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Déclaration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Affectation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Déréférencement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Pointeurs et tableaux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Référence vs pointeur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Pointeur vers fonction</a:t>
            </a:r>
            <a:endParaRPr lang="fr-FR" sz="1200" dirty="0">
              <a:solidFill>
                <a:srgbClr val="79D2FF"/>
              </a:solidFill>
            </a:endParaRPr>
          </a:p>
        </p:txBody>
      </p:sp>
      <p:sp>
        <p:nvSpPr>
          <p:cNvPr id="8" name="Rectangle à coins arrondis 1">
            <a:hlinkClick r:id="rId4" action="ppaction://hlinkfile"/>
            <a:extLst>
              <a:ext uri="{FF2B5EF4-FFF2-40B4-BE49-F238E27FC236}">
                <a16:creationId xmlns:a16="http://schemas.microsoft.com/office/drawing/2014/main" id="{84712E96-3D6D-4444-A502-747FB78D4C8F}"/>
              </a:ext>
            </a:extLst>
          </p:cNvPr>
          <p:cNvSpPr/>
          <p:nvPr/>
        </p:nvSpPr>
        <p:spPr>
          <a:xfrm>
            <a:off x="4571400" y="2800350"/>
            <a:ext cx="2133600" cy="4000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Calibri" panose="020F0502020204030204" pitchFamily="34" charset="0"/>
              </a:rPr>
              <a:t>Voir le programme</a:t>
            </a:r>
          </a:p>
        </p:txBody>
      </p:sp>
      <p:pic>
        <p:nvPicPr>
          <p:cNvPr id="9" name="Deuces">
            <a:hlinkClick r:id="" action="ppaction://media"/>
            <a:extLst>
              <a:ext uri="{FF2B5EF4-FFF2-40B4-BE49-F238E27FC236}">
                <a16:creationId xmlns:a16="http://schemas.microsoft.com/office/drawing/2014/main" id="{DB07B39C-F476-4788-9097-067AF7197D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1000" out="1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57211" y="392234"/>
            <a:ext cx="609600" cy="609600"/>
          </a:xfrm>
          <a:prstGeom prst="rect">
            <a:avLst/>
          </a:prstGeom>
        </p:spPr>
      </p:pic>
      <p:sp>
        <p:nvSpPr>
          <p:cNvPr id="10" name="Bouton stop">
            <a:extLst>
              <a:ext uri="{FF2B5EF4-FFF2-40B4-BE49-F238E27FC236}">
                <a16:creationId xmlns:a16="http://schemas.microsoft.com/office/drawing/2014/main" id="{0D0E82A0-AF35-41E2-AE34-D48694DAEEB4}"/>
              </a:ext>
            </a:extLst>
          </p:cNvPr>
          <p:cNvSpPr/>
          <p:nvPr/>
        </p:nvSpPr>
        <p:spPr>
          <a:xfrm>
            <a:off x="8409611" y="4784930"/>
            <a:ext cx="304800" cy="30480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⏹</a:t>
            </a:r>
            <a:endParaRPr lang="fr-FR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753379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79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8" grpId="0" animBg="1"/>
      <p:bldP spid="10" grpId="0" animBg="1"/>
      <p:bldP spid="10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46" y="1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20/11/2023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32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0000" y="0"/>
            <a:ext cx="2844000" cy="33930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73865"/>
      </p:ext>
    </p:extLst>
  </p:cSld>
  <p:clrMapOvr>
    <a:masterClrMapping/>
  </p:clrMapOvr>
  <p:transition spd="slow" advTm="95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33333E-6 L 0.00017 0.2 " pathEditMode="relative" rAng="0" ptsTypes="AA">
                                      <p:cBhvr>
                                        <p:cTn id="31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2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31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4" grpId="0"/>
      <p:bldP spid="5" grpId="0"/>
      <p:bldP spid="6" grpId="0"/>
      <p:bldP spid="9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Pointeurs et références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57300" y="3363838"/>
            <a:ext cx="6629400" cy="1320080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Mémoire de l’ordinateur</a:t>
            </a:r>
          </a:p>
          <a:p>
            <a:pPr eaLnBrk="1" hangingPunct="1">
              <a:defRPr/>
            </a:pPr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Références</a:t>
            </a:r>
          </a:p>
          <a:p>
            <a:pPr eaLnBrk="1" hangingPunct="1">
              <a:defRPr/>
            </a:pPr>
            <a:r>
              <a:rPr lang="fr-FR" dirty="0"/>
              <a:t>Pointeurs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4683918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061098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sw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618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5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8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 animBg="1"/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Mémoire de l’ordinateur</a:t>
            </a:r>
          </a:p>
          <a:p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Références</a:t>
            </a:r>
          </a:p>
          <a:p>
            <a:r>
              <a:rPr lang="fr-FR" dirty="0"/>
              <a:t>Pointeurs</a:t>
            </a:r>
          </a:p>
        </p:txBody>
      </p:sp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Pointeurs et références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4683918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061098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sw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618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6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"/>
    </mc:Choice>
    <mc:Fallback xmlns=""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" fill="hold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6147" grpId="0" uiExpand="1" build="p"/>
      <p:bldP spid="6147" grpId="1" uiExpand="1" build="p"/>
      <p:bldP spid="2" grpId="0" animBg="1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20/11/2023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35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0000" y="0"/>
            <a:ext cx="2844000" cy="339306"/>
          </a:xfrm>
          <a:prstGeom prst="rect">
            <a:avLst/>
          </a:prstGeom>
        </p:spPr>
      </p:pic>
      <p:pic>
        <p:nvPicPr>
          <p:cNvPr id="11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25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50"/>
    </mc:Choice>
    <mc:Fallback xmlns="">
      <p:transition advTm="95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12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 p14:presetBounceEnd="60000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 p14:presetBounceEnd="60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1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12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1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5BC81B-0A5A-44BC-A0F2-85761A7FE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Pointeurs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C57C19-D894-4B40-B8A1-3B21A37A8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concept de pointeur est très proche de celui des références</a:t>
            </a:r>
          </a:p>
          <a:p>
            <a:pPr lvl="1"/>
            <a:r>
              <a:rPr lang="fr-FR" dirty="0"/>
              <a:t>Au lieu de référencer directement une valeur dans la mémoire, un pointeur stocke son adresse.</a:t>
            </a:r>
          </a:p>
          <a:p>
            <a:pPr lvl="1"/>
            <a:endParaRPr lang="fr-FR" dirty="0"/>
          </a:p>
          <a:p>
            <a:r>
              <a:rPr lang="fr-FR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 pointeur est une variable qui stocke l’adresse d’une donnée.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95C5512-447D-41EF-B620-FAE6CFD4B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20/11/2023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2BFCBA6-F825-434E-B631-698387F05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E533873-553A-417D-A13E-D50F0907B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36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362D408-6D1A-4EFC-9E86-071129781D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 lnSpcReduction="10000"/>
          </a:bodyPr>
          <a:lstStyle/>
          <a:p>
            <a:pPr lvl="0"/>
            <a:r>
              <a:rPr lang="fr-FR" sz="1400" dirty="0">
                <a:solidFill>
                  <a:srgbClr val="2F4E6C"/>
                </a:solidFill>
              </a:rPr>
              <a:t>Mémoire de l’ordinateur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Organisation de la mémoire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Les variables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Éviter le gaspillage</a:t>
            </a:r>
          </a:p>
          <a:p>
            <a:pPr lvl="0"/>
            <a:r>
              <a:rPr lang="fr-FR" sz="1400" dirty="0">
                <a:solidFill>
                  <a:schemeClr val="bg2"/>
                </a:solidFill>
              </a:rPr>
              <a:t>Références</a:t>
            </a:r>
          </a:p>
          <a:p>
            <a:pPr lvl="1"/>
            <a:r>
              <a:rPr lang="fr-FR" sz="1200" dirty="0">
                <a:solidFill>
                  <a:schemeClr val="bg2"/>
                </a:solidFill>
              </a:rPr>
              <a:t>Définition</a:t>
            </a:r>
          </a:p>
          <a:p>
            <a:pPr lvl="1"/>
            <a:r>
              <a:rPr lang="fr-FR" sz="1200" dirty="0">
                <a:solidFill>
                  <a:schemeClr val="bg2"/>
                </a:solidFill>
              </a:rPr>
              <a:t>Références constantes</a:t>
            </a:r>
          </a:p>
          <a:p>
            <a:pPr lvl="1"/>
            <a:r>
              <a:rPr lang="fr-FR" sz="1200" dirty="0">
                <a:solidFill>
                  <a:schemeClr val="bg2"/>
                </a:solidFill>
              </a:rPr>
              <a:t>Passage par référence</a:t>
            </a:r>
          </a:p>
          <a:p>
            <a:pPr lvl="1"/>
            <a:r>
              <a:rPr lang="fr-FR" sz="1200" dirty="0">
                <a:solidFill>
                  <a:schemeClr val="bg2"/>
                </a:solidFill>
              </a:rPr>
              <a:t>Bilan sur les paramètres</a:t>
            </a:r>
          </a:p>
          <a:p>
            <a:pPr lvl="0"/>
            <a:r>
              <a:rPr lang="fr-FR" sz="14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Pointeurs</a:t>
            </a:r>
          </a:p>
          <a:p>
            <a:pPr lvl="1"/>
            <a:r>
              <a:rPr lang="fr-FR" sz="12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Définition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Déclaration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Affectation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Déréférencement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Pointeurs et tableaux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Référence vs pointeur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Pointeur vers fonction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43418E21-2C0E-496F-AB43-DD48464E73CD}"/>
              </a:ext>
            </a:extLst>
          </p:cNvPr>
          <p:cNvGrpSpPr/>
          <p:nvPr/>
        </p:nvGrpSpPr>
        <p:grpSpPr>
          <a:xfrm>
            <a:off x="316596" y="197289"/>
            <a:ext cx="1066800" cy="815320"/>
            <a:chOff x="6096000" y="3090658"/>
            <a:chExt cx="2414045" cy="1844975"/>
          </a:xfrm>
          <a:effectLst>
            <a:outerShdw blurRad="63500" dist="12700" dir="19800000" sx="110000" sy="110000" algn="ctr" rotWithShape="0">
              <a:prstClr val="black">
                <a:alpha val="40000"/>
              </a:prstClr>
            </a:outerShdw>
          </a:effectLst>
        </p:grpSpPr>
        <p:pic>
          <p:nvPicPr>
            <p:cNvPr id="9" name="Picture 4" descr="C:\Users\bealbouy.IUT\AppData\Local\Microsoft\Windows\Temporary Internet Files\Content.IE5\X5O95IQ7\MP900321162[1].jpg">
              <a:extLst>
                <a:ext uri="{FF2B5EF4-FFF2-40B4-BE49-F238E27FC236}">
                  <a16:creationId xmlns:a16="http://schemas.microsoft.com/office/drawing/2014/main" id="{D53ABA07-8BC4-4AD1-85D9-B53F78537C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776" b="93925" l="10000" r="95167">
                          <a14:foregroundMark x1="46500" y1="75234" x2="49167" y2="75000"/>
                          <a14:foregroundMark x1="44667" y1="76168" x2="46667" y2="77804"/>
                          <a14:backgroundMark x1="52333" y1="81776" x2="55000" y2="82710"/>
                          <a14:backgroundMark x1="68833" y1="92523" x2="70500" y2="92290"/>
                        </a14:backgroundRemoval>
                      </a14:imgEffect>
                      <a14:imgEffect>
                        <a14:saturation sat="66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1910" t="7890" r="8608" b="5181"/>
            <a:stretch/>
          </p:blipFill>
          <p:spPr bwMode="auto">
            <a:xfrm>
              <a:off x="6096000" y="3643608"/>
              <a:ext cx="1655560" cy="1292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5" descr="C:\Users\bealbouy.IUT\AppData\Local\Microsoft\Windows\Temporary Internet Files\Content.IE5\FNQSHMVE\MP900386714[1].jpg">
              <a:extLst>
                <a:ext uri="{FF2B5EF4-FFF2-40B4-BE49-F238E27FC236}">
                  <a16:creationId xmlns:a16="http://schemas.microsoft.com/office/drawing/2014/main" id="{C84AB62A-BEB1-46DE-B237-E5F59FA474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451" t="6202" r="1494" b="5526"/>
            <a:stretch/>
          </p:blipFill>
          <p:spPr bwMode="auto">
            <a:xfrm rot="21026114" flipH="1">
              <a:off x="7157282" y="3090658"/>
              <a:ext cx="1352763" cy="877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radiation">
            <a:hlinkClick r:id="" action="ppaction://media"/>
            <a:extLst>
              <a:ext uri="{FF2B5EF4-FFF2-40B4-BE49-F238E27FC236}">
                <a16:creationId xmlns:a16="http://schemas.microsoft.com/office/drawing/2014/main" id="{D9A2C2B2-129E-4ACE-90B2-E9CA403B4C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8721" y="44211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638284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25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625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00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C77979-8125-4F37-AE45-6B9254A46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Déclaration d’un pointeur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DB88FF-B786-40DD-ADBC-7AD63D11D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4800" y="1986445"/>
            <a:ext cx="6706800" cy="2928455"/>
          </a:xfrm>
        </p:spPr>
        <p:txBody>
          <a:bodyPr>
            <a:normAutofit fontScale="85000" lnSpcReduction="10000"/>
          </a:bodyPr>
          <a:lstStyle/>
          <a:p>
            <a:r>
              <a:rPr lang="fr-FR" dirty="0"/>
              <a:t>Exemples :</a:t>
            </a:r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Dans ces exemples, les pointeurs ne sont pas initialisés</a:t>
            </a:r>
          </a:p>
          <a:p>
            <a:pPr lvl="2"/>
            <a:r>
              <a:rPr lang="fr-FR" dirty="0"/>
              <a:t>Ils pointent donc vers n’importe quoi !</a:t>
            </a:r>
          </a:p>
          <a:p>
            <a:pPr lvl="1"/>
            <a:r>
              <a:rPr lang="fr-FR" dirty="0"/>
              <a:t>Il est habituel d’initialiser les pointeurs à la valeur spéciale </a:t>
            </a:r>
            <a:r>
              <a:rPr lang="fr-FR" b="1" dirty="0" err="1">
                <a:latin typeface="Consolas" panose="020B0609020204030204" pitchFamily="49" charset="0"/>
              </a:rPr>
              <a:t>nullptr</a:t>
            </a:r>
            <a:r>
              <a:rPr lang="fr-FR" dirty="0"/>
              <a:t>, qui signifie que le pointeur pointe vers rien.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99665C9-00F6-49B8-9E78-3AAC33B2A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20/11/2023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163B03B-7BF6-4810-8A97-3BDC7BDE0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B90A08B-078E-462F-87E9-5687A3B88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37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D9C3F20-7E5D-4D7B-B9B1-FA57C979E0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 lnSpcReduction="10000"/>
          </a:bodyPr>
          <a:lstStyle/>
          <a:p>
            <a:pPr lvl="0"/>
            <a:r>
              <a:rPr lang="fr-FR" sz="1400" dirty="0">
                <a:solidFill>
                  <a:srgbClr val="2F4E6C"/>
                </a:solidFill>
              </a:rPr>
              <a:t>Mémoire de l’ordinateur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Organisation de la mémoire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Les variables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Éviter le gaspillage</a:t>
            </a:r>
          </a:p>
          <a:p>
            <a:pPr lvl="0"/>
            <a:r>
              <a:rPr lang="fr-FR" sz="1400" dirty="0">
                <a:solidFill>
                  <a:srgbClr val="2F4E6C"/>
                </a:solidFill>
              </a:rPr>
              <a:t>Références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Références constantes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Passage par référence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Bilan sur les paramètres</a:t>
            </a:r>
          </a:p>
          <a:p>
            <a:pPr lvl="0"/>
            <a:r>
              <a:rPr lang="fr-FR" sz="14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Pointeurs</a:t>
            </a:r>
          </a:p>
          <a:p>
            <a:pPr lvl="1"/>
            <a:r>
              <a:rPr lang="fr-FR" sz="1200" dirty="0">
                <a:solidFill>
                  <a:schemeClr val="bg2"/>
                </a:solidFill>
              </a:rPr>
              <a:t>Définition</a:t>
            </a:r>
          </a:p>
          <a:p>
            <a:pPr lvl="1"/>
            <a:r>
              <a:rPr lang="fr-FR" sz="12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Déclaration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Affectation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Déréférencement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Pointeurs et tableaux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Référence vs pointeur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Pointeur vers fonction</a:t>
            </a:r>
          </a:p>
        </p:txBody>
      </p:sp>
      <p:sp>
        <p:nvSpPr>
          <p:cNvPr id="8" name="code">
            <a:extLst>
              <a:ext uri="{FF2B5EF4-FFF2-40B4-BE49-F238E27FC236}">
                <a16:creationId xmlns:a16="http://schemas.microsoft.com/office/drawing/2014/main" id="{E506941E-039A-432F-BA04-111E79FD2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2077" y="1199810"/>
            <a:ext cx="2047734" cy="283384"/>
          </a:xfrm>
          <a:prstGeom prst="roundRect">
            <a:avLst>
              <a:gd name="adj" fmla="val 18472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50" b="1" i="1" dirty="0" err="1">
                <a:solidFill>
                  <a:srgbClr val="569CD6"/>
                </a:solidFill>
                <a:latin typeface="consolas" panose="020B0609020204030204" pitchFamily="49" charset="0"/>
              </a:rPr>
              <a:t>type_donnée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</a:rPr>
              <a:t>* </a:t>
            </a:r>
            <a:r>
              <a:rPr lang="fr-FR" sz="105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nomPointeur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</a:rPr>
              <a:t>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Bulle narrative : rectangle à coins arrondis 8">
            <a:extLst>
              <a:ext uri="{FF2B5EF4-FFF2-40B4-BE49-F238E27FC236}">
                <a16:creationId xmlns:a16="http://schemas.microsoft.com/office/drawing/2014/main" id="{F25EDAD3-DD1A-4C64-8FFF-016F4294A4A3}"/>
              </a:ext>
            </a:extLst>
          </p:cNvPr>
          <p:cNvSpPr/>
          <p:nvPr/>
        </p:nvSpPr>
        <p:spPr>
          <a:xfrm>
            <a:off x="3033696" y="1654305"/>
            <a:ext cx="4464496" cy="306467"/>
          </a:xfrm>
          <a:prstGeom prst="wedgeRoundRectCallout">
            <a:avLst>
              <a:gd name="adj1" fmla="val -1880"/>
              <a:gd name="adj2" fmla="val -122949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C’est le signe </a:t>
            </a:r>
            <a:r>
              <a:rPr lang="fr-FR" sz="1200" b="1" dirty="0">
                <a:latin typeface="Consolas" panose="020B0609020204030204" pitchFamily="49" charset="0"/>
                <a:cs typeface="Segoe UI" panose="020B0502040204020203" pitchFamily="34" charset="0"/>
              </a:rPr>
              <a:t>*</a:t>
            </a:r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 qui spécifie que </a:t>
            </a:r>
            <a:r>
              <a:rPr lang="fr-FR" sz="1200" b="1" dirty="0" err="1">
                <a:latin typeface="Consolas" panose="020B0609020204030204" pitchFamily="49" charset="0"/>
                <a:cs typeface="Segoe UI" panose="020B0502040204020203" pitchFamily="34" charset="0"/>
              </a:rPr>
              <a:t>nomPointeur</a:t>
            </a:r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 est un pointeur</a:t>
            </a:r>
          </a:p>
        </p:txBody>
      </p:sp>
      <p:sp>
        <p:nvSpPr>
          <p:cNvPr id="23" name="code">
            <a:extLst>
              <a:ext uri="{FF2B5EF4-FFF2-40B4-BE49-F238E27FC236}">
                <a16:creationId xmlns:a16="http://schemas.microsoft.com/office/drawing/2014/main" id="{2A06CEB5-0A5C-42F8-A4CF-D360B75562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1765" y="2450982"/>
            <a:ext cx="2643344" cy="935072"/>
          </a:xfrm>
          <a:prstGeom prst="roundRect">
            <a:avLst>
              <a:gd name="adj" fmla="val 6929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noAutofit/>
          </a:bodyPr>
          <a:lstStyle/>
          <a:p>
            <a:pPr>
              <a:spcAft>
                <a:spcPts val="0"/>
              </a:spcAft>
            </a:pP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code">
            <a:extLst>
              <a:ext uri="{FF2B5EF4-FFF2-40B4-BE49-F238E27FC236}">
                <a16:creationId xmlns:a16="http://schemas.microsoft.com/office/drawing/2014/main" id="{E04D7E4D-BEE9-44BF-8144-C1CDC8BD94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1765" y="2450982"/>
            <a:ext cx="2643344" cy="935072"/>
          </a:xfrm>
          <a:prstGeom prst="roundRect">
            <a:avLst>
              <a:gd name="adj" fmla="val 6929"/>
            </a:avLst>
          </a:prstGeom>
          <a:noFill/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50" b="1" i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fr-FR" sz="1050" b="1" i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pEntier</a:t>
            </a:r>
            <a:r>
              <a:rPr lang="fr-FR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050" b="1" i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fr-FR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spcAft>
                <a:spcPts val="0"/>
              </a:spcAft>
            </a:pPr>
            <a:endParaRPr lang="fr-FR" sz="1050" b="1" i="0" dirty="0">
              <a:solidFill>
                <a:srgbClr val="DCDCDC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fr-FR" sz="1050" b="1" i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fr-FR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fr-FR" sz="1050" b="1" i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pReel</a:t>
            </a:r>
            <a:r>
              <a:rPr lang="fr-FR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050" b="1" i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fr-FR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spcAft>
                <a:spcPts val="0"/>
              </a:spcAft>
            </a:pPr>
            <a:endParaRPr lang="fr-FR" sz="1050" b="1" i="0" dirty="0">
              <a:solidFill>
                <a:srgbClr val="DCDCDC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fr-FR" sz="1050" b="1" i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fr-FR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fr-FR" sz="1050" b="1" i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fr-FR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50" b="1" i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&gt;* </a:t>
            </a:r>
            <a:r>
              <a:rPr lang="fr-FR" sz="1050" b="1" i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pTab</a:t>
            </a:r>
            <a:r>
              <a:rPr lang="fr-FR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050" b="1" i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fr-FR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code">
            <a:extLst>
              <a:ext uri="{FF2B5EF4-FFF2-40B4-BE49-F238E27FC236}">
                <a16:creationId xmlns:a16="http://schemas.microsoft.com/office/drawing/2014/main" id="{16E1BB82-508D-4E88-9A13-B43CCF9B2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1765" y="2450982"/>
            <a:ext cx="2643344" cy="935072"/>
          </a:xfrm>
          <a:prstGeom prst="roundRect">
            <a:avLst>
              <a:gd name="adj" fmla="val 6929"/>
            </a:avLst>
          </a:prstGeom>
          <a:noFill/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noAutofit/>
          </a:bodyPr>
          <a:lstStyle/>
          <a:p>
            <a:pPr>
              <a:spcAft>
                <a:spcPts val="0"/>
              </a:spcAft>
            </a:pPr>
            <a:r>
              <a:rPr lang="fr-FR" sz="1050" b="1" i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fr-FR" sz="1050" b="1" i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pEntier</a:t>
            </a:r>
            <a:r>
              <a:rPr lang="fr-FR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spcAft>
                <a:spcPts val="0"/>
              </a:spcAft>
            </a:pPr>
            <a:endParaRPr lang="fr-FR" sz="1050" b="1" i="0" dirty="0">
              <a:solidFill>
                <a:srgbClr val="DCDCDC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fr-FR" sz="1050" b="1" i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fr-FR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fr-FR" sz="1050" b="1" i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pReel</a:t>
            </a:r>
            <a:r>
              <a:rPr lang="fr-FR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spcAft>
                <a:spcPts val="0"/>
              </a:spcAft>
            </a:pPr>
            <a:endParaRPr lang="fr-FR" sz="1050" b="1" i="0" dirty="0">
              <a:solidFill>
                <a:srgbClr val="DCDCDC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fr-FR" sz="1050" b="1" i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fr-FR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fr-FR" sz="1050" b="1" i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fr-FR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050" b="1" i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&gt;* </a:t>
            </a:r>
            <a:r>
              <a:rPr lang="fr-FR" sz="1050" b="1" i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pTab</a:t>
            </a:r>
            <a:r>
              <a:rPr lang="fr-FR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Bulle narrative : rectangle à coins arrondis 16">
            <a:extLst>
              <a:ext uri="{FF2B5EF4-FFF2-40B4-BE49-F238E27FC236}">
                <a16:creationId xmlns:a16="http://schemas.microsoft.com/office/drawing/2014/main" id="{12D7EA65-647A-4D57-8F1E-B07B92005FD8}"/>
              </a:ext>
            </a:extLst>
          </p:cNvPr>
          <p:cNvSpPr/>
          <p:nvPr/>
        </p:nvSpPr>
        <p:spPr>
          <a:xfrm>
            <a:off x="5348853" y="3126337"/>
            <a:ext cx="2646009" cy="306467"/>
          </a:xfrm>
          <a:prstGeom prst="wedgeRoundRectCallout">
            <a:avLst>
              <a:gd name="adj1" fmla="val -58071"/>
              <a:gd name="adj2" fmla="val -8938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Un pointeur vers un tableau d’entier.</a:t>
            </a:r>
          </a:p>
        </p:txBody>
      </p:sp>
      <p:sp>
        <p:nvSpPr>
          <p:cNvPr id="20" name="Bulle narrative : rectangle à coins arrondis 19">
            <a:extLst>
              <a:ext uri="{FF2B5EF4-FFF2-40B4-BE49-F238E27FC236}">
                <a16:creationId xmlns:a16="http://schemas.microsoft.com/office/drawing/2014/main" id="{2A2147C0-7AF1-4A1C-A282-841213730A7A}"/>
              </a:ext>
            </a:extLst>
          </p:cNvPr>
          <p:cNvSpPr/>
          <p:nvPr/>
        </p:nvSpPr>
        <p:spPr>
          <a:xfrm>
            <a:off x="5348853" y="2716266"/>
            <a:ext cx="1917020" cy="306467"/>
          </a:xfrm>
          <a:prstGeom prst="wedgeRoundRectCallout">
            <a:avLst>
              <a:gd name="adj1" fmla="val -94563"/>
              <a:gd name="adj2" fmla="val 20171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Un pointeur vers un réel.</a:t>
            </a:r>
          </a:p>
        </p:txBody>
      </p:sp>
      <p:sp>
        <p:nvSpPr>
          <p:cNvPr id="21" name="Bulle narrative : rectangle à coins arrondis 20">
            <a:extLst>
              <a:ext uri="{FF2B5EF4-FFF2-40B4-BE49-F238E27FC236}">
                <a16:creationId xmlns:a16="http://schemas.microsoft.com/office/drawing/2014/main" id="{CA2E111E-079B-4C43-B7A4-6D64F26A1C1F}"/>
              </a:ext>
            </a:extLst>
          </p:cNvPr>
          <p:cNvSpPr/>
          <p:nvPr/>
        </p:nvSpPr>
        <p:spPr>
          <a:xfrm>
            <a:off x="5337785" y="2306195"/>
            <a:ext cx="1999372" cy="306467"/>
          </a:xfrm>
          <a:prstGeom prst="wedgeRoundRectCallout">
            <a:avLst>
              <a:gd name="adj1" fmla="val -95851"/>
              <a:gd name="adj2" fmla="val 49280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Un pointeur vers un entier.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D43D165-DE0D-4BEF-9CF6-97CD46DF9533}"/>
              </a:ext>
            </a:extLst>
          </p:cNvPr>
          <p:cNvSpPr/>
          <p:nvPr/>
        </p:nvSpPr>
        <p:spPr>
          <a:xfrm>
            <a:off x="8185579" y="1563637"/>
            <a:ext cx="864096" cy="14715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EE969DFB-E3E7-482B-BADF-DABC0F38538C}"/>
              </a:ext>
            </a:extLst>
          </p:cNvPr>
          <p:cNvGrpSpPr/>
          <p:nvPr/>
        </p:nvGrpSpPr>
        <p:grpSpPr>
          <a:xfrm>
            <a:off x="7270591" y="2525555"/>
            <a:ext cx="916521" cy="276999"/>
            <a:chOff x="6980677" y="2852330"/>
            <a:chExt cx="916521" cy="276999"/>
          </a:xfrm>
        </p:grpSpPr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B305E04B-D7CD-4942-A880-7ACB7A1F0527}"/>
                </a:ext>
              </a:extLst>
            </p:cNvPr>
            <p:cNvSpPr txBox="1"/>
            <p:nvPr/>
          </p:nvSpPr>
          <p:spPr bwMode="auto">
            <a:xfrm>
              <a:off x="6980677" y="2852330"/>
              <a:ext cx="835485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fr-FR" sz="1200" kern="1200" dirty="0" err="1">
                  <a:latin typeface="Lucida Console" panose="020B0609040504020204" pitchFamily="49" charset="0"/>
                  <a:cs typeface="Segoe UI" panose="020B0502040204020203" pitchFamily="34" charset="0"/>
                </a:rPr>
                <a:t>pEntier</a:t>
              </a:r>
              <a:endParaRPr lang="fr-FR" sz="1200" kern="1200" dirty="0">
                <a:latin typeface="Lucida Console" panose="020B0609040504020204" pitchFamily="49" charset="0"/>
                <a:cs typeface="Segoe UI" panose="020B0502040204020203" pitchFamily="34" charset="0"/>
              </a:endParaRPr>
            </a:p>
          </p:txBody>
        </p: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2FD05430-524F-4A82-B154-4F22A9D8D140}"/>
                </a:ext>
              </a:extLst>
            </p:cNvPr>
            <p:cNvCxnSpPr>
              <a:cxnSpLocks/>
              <a:endCxn id="28" idx="3"/>
            </p:cNvCxnSpPr>
            <p:nvPr/>
          </p:nvCxnSpPr>
          <p:spPr>
            <a:xfrm flipH="1">
              <a:off x="7816162" y="2990830"/>
              <a:ext cx="8103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ZoneTexte 29">
            <a:extLst>
              <a:ext uri="{FF2B5EF4-FFF2-40B4-BE49-F238E27FC236}">
                <a16:creationId xmlns:a16="http://schemas.microsoft.com/office/drawing/2014/main" id="{2BFFA071-A2CE-4DCB-A300-86928D50F691}"/>
              </a:ext>
            </a:extLst>
          </p:cNvPr>
          <p:cNvSpPr txBox="1"/>
          <p:nvPr/>
        </p:nvSpPr>
        <p:spPr bwMode="auto">
          <a:xfrm>
            <a:off x="8185627" y="2555433"/>
            <a:ext cx="864000" cy="217242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0" rIns="91440" bIns="0" numCol="1" rtlCol="0" anchor="ctr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algn="ctr">
              <a:lnSpc>
                <a:spcPct val="120000"/>
              </a:lnSpc>
            </a:pPr>
            <a:endParaRPr lang="fr-FR" sz="2000" kern="1200" dirty="0">
              <a:solidFill>
                <a:schemeClr val="bg1"/>
              </a:solidFill>
              <a:latin typeface="Lucida Console" panose="020B0609040504020204" pitchFamily="49" charset="0"/>
              <a:cs typeface="Segoe UI" panose="020B050204020402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4E493C5-53F6-4F09-8E10-A0B5B8507A6E}"/>
              </a:ext>
            </a:extLst>
          </p:cNvPr>
          <p:cNvSpPr/>
          <p:nvPr/>
        </p:nvSpPr>
        <p:spPr>
          <a:xfrm rot="10800000">
            <a:off x="8106863" y="1518225"/>
            <a:ext cx="1035224" cy="219017"/>
          </a:xfrm>
          <a:prstGeom prst="rect">
            <a:avLst/>
          </a:prstGeom>
          <a:gradFill>
            <a:gsLst>
              <a:gs pos="83000">
                <a:srgbClr val="1C2E40"/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endParaRPr lang="fr-F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3C6AFA3-7B66-49C9-9DC2-040DCCF1D240}"/>
              </a:ext>
            </a:extLst>
          </p:cNvPr>
          <p:cNvSpPr/>
          <p:nvPr/>
        </p:nvSpPr>
        <p:spPr>
          <a:xfrm>
            <a:off x="8106076" y="2825843"/>
            <a:ext cx="1036011" cy="253914"/>
          </a:xfrm>
          <a:prstGeom prst="rect">
            <a:avLst/>
          </a:prstGeom>
          <a:gradFill>
            <a:gsLst>
              <a:gs pos="82000">
                <a:srgbClr val="1C2E40"/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endParaRPr lang="fr-F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4A56B5C4-4562-4D5B-9778-FF4298100B39}"/>
              </a:ext>
            </a:extLst>
          </p:cNvPr>
          <p:cNvGrpSpPr/>
          <p:nvPr/>
        </p:nvGrpSpPr>
        <p:grpSpPr>
          <a:xfrm>
            <a:off x="7456538" y="2226633"/>
            <a:ext cx="730574" cy="276999"/>
            <a:chOff x="7166624" y="2852330"/>
            <a:chExt cx="730574" cy="276999"/>
          </a:xfrm>
        </p:grpSpPr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E1FFD623-F9E1-4ABA-858C-0C492D366160}"/>
                </a:ext>
              </a:extLst>
            </p:cNvPr>
            <p:cNvSpPr txBox="1"/>
            <p:nvPr/>
          </p:nvSpPr>
          <p:spPr bwMode="auto">
            <a:xfrm>
              <a:off x="7166624" y="2852330"/>
              <a:ext cx="649538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fr-FR" sz="1200" kern="1200" dirty="0" err="1">
                  <a:latin typeface="Lucida Console" panose="020B0609040504020204" pitchFamily="49" charset="0"/>
                  <a:cs typeface="Segoe UI" panose="020B0502040204020203" pitchFamily="34" charset="0"/>
                </a:rPr>
                <a:t>pReel</a:t>
              </a:r>
              <a:endParaRPr lang="fr-FR" sz="1200" kern="1200" dirty="0">
                <a:latin typeface="Lucida Console" panose="020B0609040504020204" pitchFamily="49" charset="0"/>
                <a:cs typeface="Segoe UI" panose="020B0502040204020203" pitchFamily="34" charset="0"/>
              </a:endParaRPr>
            </a:p>
          </p:txBody>
        </p: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7D9F0A9F-841C-493D-82A5-462F07696D33}"/>
                </a:ext>
              </a:extLst>
            </p:cNvPr>
            <p:cNvCxnSpPr>
              <a:cxnSpLocks/>
              <a:endCxn id="34" idx="3"/>
            </p:cNvCxnSpPr>
            <p:nvPr/>
          </p:nvCxnSpPr>
          <p:spPr>
            <a:xfrm flipH="1">
              <a:off x="7816162" y="2990830"/>
              <a:ext cx="8103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ZoneTexte 35">
            <a:extLst>
              <a:ext uri="{FF2B5EF4-FFF2-40B4-BE49-F238E27FC236}">
                <a16:creationId xmlns:a16="http://schemas.microsoft.com/office/drawing/2014/main" id="{8E08FA7C-89FD-426F-8C25-C65045E14812}"/>
              </a:ext>
            </a:extLst>
          </p:cNvPr>
          <p:cNvSpPr txBox="1"/>
          <p:nvPr/>
        </p:nvSpPr>
        <p:spPr bwMode="auto">
          <a:xfrm>
            <a:off x="8185627" y="2256511"/>
            <a:ext cx="864000" cy="217242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0" rIns="91440" bIns="0" numCol="1" rtlCol="0" anchor="ctr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algn="ctr">
              <a:lnSpc>
                <a:spcPct val="120000"/>
              </a:lnSpc>
            </a:pPr>
            <a:endParaRPr lang="fr-FR" sz="2000" kern="1200" dirty="0">
              <a:solidFill>
                <a:schemeClr val="bg1"/>
              </a:solidFill>
              <a:latin typeface="Lucida Console" panose="020B0609040504020204" pitchFamily="49" charset="0"/>
              <a:cs typeface="Segoe UI" panose="020B0502040204020203" pitchFamily="34" charset="0"/>
            </a:endParaRPr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EF246D73-B839-4395-ADBA-22E128E1BF64}"/>
              </a:ext>
            </a:extLst>
          </p:cNvPr>
          <p:cNvGrpSpPr/>
          <p:nvPr/>
        </p:nvGrpSpPr>
        <p:grpSpPr>
          <a:xfrm>
            <a:off x="7549513" y="1919517"/>
            <a:ext cx="637599" cy="276999"/>
            <a:chOff x="7259599" y="2852330"/>
            <a:chExt cx="637599" cy="276999"/>
          </a:xfrm>
        </p:grpSpPr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B2DB1F2E-F052-499E-8BBC-8B4169528002}"/>
                </a:ext>
              </a:extLst>
            </p:cNvPr>
            <p:cNvSpPr txBox="1"/>
            <p:nvPr/>
          </p:nvSpPr>
          <p:spPr bwMode="auto">
            <a:xfrm>
              <a:off x="7259599" y="2852330"/>
              <a:ext cx="55656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fr-FR" sz="1200" kern="1200" dirty="0" err="1">
                  <a:latin typeface="Lucida Console" panose="020B0609040504020204" pitchFamily="49" charset="0"/>
                  <a:cs typeface="Segoe UI" panose="020B0502040204020203" pitchFamily="34" charset="0"/>
                </a:rPr>
                <a:t>pTab</a:t>
              </a:r>
              <a:endParaRPr lang="fr-FR" sz="1200" kern="1200" dirty="0">
                <a:latin typeface="Lucida Console" panose="020B0609040504020204" pitchFamily="49" charset="0"/>
                <a:cs typeface="Segoe UI" panose="020B0502040204020203" pitchFamily="34" charset="0"/>
              </a:endParaRPr>
            </a:p>
          </p:txBody>
        </p: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679740B0-E550-404E-B774-4E9D14405F15}"/>
                </a:ext>
              </a:extLst>
            </p:cNvPr>
            <p:cNvCxnSpPr>
              <a:cxnSpLocks/>
              <a:endCxn id="38" idx="3"/>
            </p:cNvCxnSpPr>
            <p:nvPr/>
          </p:nvCxnSpPr>
          <p:spPr>
            <a:xfrm flipH="1">
              <a:off x="7816162" y="2990830"/>
              <a:ext cx="8103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ZoneTexte 39">
            <a:extLst>
              <a:ext uri="{FF2B5EF4-FFF2-40B4-BE49-F238E27FC236}">
                <a16:creationId xmlns:a16="http://schemas.microsoft.com/office/drawing/2014/main" id="{37E7F5B1-A285-422A-A11A-BE106019A053}"/>
              </a:ext>
            </a:extLst>
          </p:cNvPr>
          <p:cNvSpPr txBox="1"/>
          <p:nvPr/>
        </p:nvSpPr>
        <p:spPr bwMode="auto">
          <a:xfrm>
            <a:off x="8185627" y="1949395"/>
            <a:ext cx="864000" cy="217242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0" rIns="91440" bIns="0" numCol="1" rtlCol="0" anchor="ctr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algn="ctr">
              <a:lnSpc>
                <a:spcPct val="120000"/>
              </a:lnSpc>
            </a:pPr>
            <a:endParaRPr lang="fr-FR" sz="2000" kern="1200" dirty="0">
              <a:solidFill>
                <a:schemeClr val="bg1"/>
              </a:solidFill>
              <a:latin typeface="Lucida Console" panose="020B0609040504020204" pitchFamily="49" charset="0"/>
              <a:cs typeface="Segoe UI" panose="020B0502040204020203" pitchFamily="34" charset="0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91A22441-A55D-4481-8B3A-A5FA7EE11836}"/>
              </a:ext>
            </a:extLst>
          </p:cNvPr>
          <p:cNvSpPr txBox="1"/>
          <p:nvPr/>
        </p:nvSpPr>
        <p:spPr bwMode="auto">
          <a:xfrm>
            <a:off x="8185627" y="2555433"/>
            <a:ext cx="864000" cy="21724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0" rIns="91440" bIns="0" numCol="1" rtlCol="0" anchor="ctr" anchorCtr="0" compatLnSpc="1">
            <a:prstTxWarp prst="textNoShape">
              <a:avLst/>
            </a:prstTxWarp>
            <a:normAutofit fontScale="55000" lnSpcReduction="20000"/>
          </a:bodyPr>
          <a:lstStyle/>
          <a:p>
            <a:pPr algn="ctr">
              <a:lnSpc>
                <a:spcPct val="120000"/>
              </a:lnSpc>
            </a:pPr>
            <a:r>
              <a:rPr lang="fr-FR" sz="2000" kern="1200" dirty="0" err="1">
                <a:solidFill>
                  <a:schemeClr val="bg1"/>
                </a:solidFill>
                <a:latin typeface="Lucida Console" panose="020B0609040504020204" pitchFamily="49" charset="0"/>
                <a:cs typeface="Segoe UI" panose="020B0502040204020203" pitchFamily="34" charset="0"/>
              </a:rPr>
              <a:t>nullptr</a:t>
            </a:r>
            <a:endParaRPr lang="fr-FR" sz="2000" kern="1200" dirty="0">
              <a:solidFill>
                <a:schemeClr val="bg1"/>
              </a:solidFill>
              <a:latin typeface="Lucida Console" panose="020B0609040504020204" pitchFamily="49" charset="0"/>
              <a:cs typeface="Segoe UI" panose="020B0502040204020203" pitchFamily="34" charset="0"/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B3C14E65-48A4-4484-9EA7-8C0F11F80F8D}"/>
              </a:ext>
            </a:extLst>
          </p:cNvPr>
          <p:cNvSpPr txBox="1"/>
          <p:nvPr/>
        </p:nvSpPr>
        <p:spPr bwMode="auto">
          <a:xfrm>
            <a:off x="8185627" y="2256511"/>
            <a:ext cx="864000" cy="21724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0" rIns="91440" bIns="0" numCol="1" rtlCol="0" anchor="ctr" anchorCtr="0" compatLnSpc="1">
            <a:prstTxWarp prst="textNoShape">
              <a:avLst/>
            </a:prstTxWarp>
            <a:normAutofit fontScale="55000" lnSpcReduction="20000"/>
          </a:bodyPr>
          <a:lstStyle/>
          <a:p>
            <a:pPr algn="ctr">
              <a:lnSpc>
                <a:spcPct val="120000"/>
              </a:lnSpc>
            </a:pPr>
            <a:r>
              <a:rPr lang="fr-FR" sz="2000" kern="1200" dirty="0" err="1">
                <a:solidFill>
                  <a:schemeClr val="bg1"/>
                </a:solidFill>
                <a:latin typeface="Lucida Console" panose="020B0609040504020204" pitchFamily="49" charset="0"/>
                <a:cs typeface="Segoe UI" panose="020B0502040204020203" pitchFamily="34" charset="0"/>
              </a:rPr>
              <a:t>nullptr</a:t>
            </a:r>
            <a:endParaRPr lang="fr-FR" sz="2000" kern="1200" dirty="0">
              <a:solidFill>
                <a:schemeClr val="bg1"/>
              </a:solidFill>
              <a:latin typeface="Lucida Console" panose="020B0609040504020204" pitchFamily="49" charset="0"/>
              <a:cs typeface="Segoe UI" panose="020B0502040204020203" pitchFamily="34" charset="0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12A20DC9-F5E1-48FA-B1B0-60C137878528}"/>
              </a:ext>
            </a:extLst>
          </p:cNvPr>
          <p:cNvSpPr txBox="1"/>
          <p:nvPr/>
        </p:nvSpPr>
        <p:spPr bwMode="auto">
          <a:xfrm>
            <a:off x="8185627" y="1949395"/>
            <a:ext cx="864000" cy="21724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0" rIns="91440" bIns="0" numCol="1" rtlCol="0" anchor="ctr" anchorCtr="0" compatLnSpc="1">
            <a:prstTxWarp prst="textNoShape">
              <a:avLst/>
            </a:prstTxWarp>
            <a:normAutofit fontScale="55000" lnSpcReduction="20000"/>
          </a:bodyPr>
          <a:lstStyle/>
          <a:p>
            <a:pPr algn="ctr">
              <a:lnSpc>
                <a:spcPct val="120000"/>
              </a:lnSpc>
            </a:pPr>
            <a:r>
              <a:rPr lang="fr-FR" sz="2000" kern="1200" dirty="0" err="1">
                <a:solidFill>
                  <a:schemeClr val="bg1"/>
                </a:solidFill>
                <a:latin typeface="Lucida Console" panose="020B0609040504020204" pitchFamily="49" charset="0"/>
                <a:cs typeface="Segoe UI" panose="020B0502040204020203" pitchFamily="34" charset="0"/>
              </a:rPr>
              <a:t>nullptr</a:t>
            </a:r>
            <a:endParaRPr lang="fr-FR" sz="2000" kern="1200" dirty="0">
              <a:solidFill>
                <a:schemeClr val="bg1"/>
              </a:solidFill>
              <a:latin typeface="Lucida Console" panose="020B0609040504020204" pitchFamily="49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621827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17" grpId="0" animBg="1"/>
      <p:bldP spid="20" grpId="0" animBg="1"/>
      <p:bldP spid="21" grpId="0" animBg="1"/>
      <p:bldP spid="41" grpId="0"/>
      <p:bldP spid="42" grpId="0"/>
      <p:bldP spid="4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DC09ED-0830-4583-9B5E-B296BBDFB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Associer un pointeur à une donnée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6D8112B-AC27-4722-87C9-0E0718499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Comme vu au début du chapitre, l’opérateur </a:t>
            </a:r>
            <a:r>
              <a:rPr lang="fr-FR" b="1" dirty="0">
                <a:latin typeface="Consolas" panose="020B0609020204030204" pitchFamily="49" charset="0"/>
              </a:rPr>
              <a:t>&amp;</a:t>
            </a:r>
            <a:r>
              <a:rPr lang="fr-FR" dirty="0"/>
              <a:t> permet de récupérer l’adresse d’une variable.</a:t>
            </a:r>
          </a:p>
          <a:p>
            <a:r>
              <a:rPr lang="fr-FR" dirty="0"/>
              <a:t>On peut donc faire :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03382C0-4DF0-44D3-AA4E-3EFD1EE58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20/11/2023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B2C6035-D88B-451D-AE9C-EDFDA5A80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1BF238B-BD2F-40E3-BD73-AF132AAF3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38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A7049C96-AA86-4787-B117-4D338F7216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 lnSpcReduction="10000"/>
          </a:bodyPr>
          <a:lstStyle/>
          <a:p>
            <a:pPr lvl="0"/>
            <a:r>
              <a:rPr lang="fr-FR" sz="1400" dirty="0">
                <a:solidFill>
                  <a:srgbClr val="2F4E6C"/>
                </a:solidFill>
              </a:rPr>
              <a:t>Mémoire de l’ordinateur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Organisation de la mémoire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Les variables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Éviter le gaspillage</a:t>
            </a:r>
          </a:p>
          <a:p>
            <a:pPr lvl="0"/>
            <a:r>
              <a:rPr lang="fr-FR" sz="1400" dirty="0">
                <a:solidFill>
                  <a:srgbClr val="2F4E6C"/>
                </a:solidFill>
              </a:rPr>
              <a:t>Références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Références constantes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Passage par référence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Bilan sur les paramètres</a:t>
            </a:r>
          </a:p>
          <a:p>
            <a:pPr lvl="0"/>
            <a:r>
              <a:rPr lang="fr-FR" sz="14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Pointeurs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sz="1200" dirty="0">
                <a:solidFill>
                  <a:schemeClr val="bg2"/>
                </a:solidFill>
              </a:rPr>
              <a:t>Déclaration</a:t>
            </a:r>
          </a:p>
          <a:p>
            <a:pPr lvl="1"/>
            <a:r>
              <a:rPr lang="fr-FR" sz="12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Affectation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Déréférencement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Pointeurs et tableaux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Référence vs pointeur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Pointeur vers fonction</a:t>
            </a:r>
          </a:p>
        </p:txBody>
      </p:sp>
      <p:sp>
        <p:nvSpPr>
          <p:cNvPr id="8" name="code">
            <a:extLst>
              <a:ext uri="{FF2B5EF4-FFF2-40B4-BE49-F238E27FC236}">
                <a16:creationId xmlns:a16="http://schemas.microsoft.com/office/drawing/2014/main" id="{647411A3-9447-49AF-8449-47C401525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6428" y="3056163"/>
            <a:ext cx="5051383" cy="935072"/>
          </a:xfrm>
          <a:prstGeom prst="roundRect">
            <a:avLst>
              <a:gd name="adj" fmla="val 7302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50" b="1" i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a = </a:t>
            </a:r>
            <a:r>
              <a:rPr lang="fr-FR" sz="1050" b="1" i="0" dirty="0">
                <a:solidFill>
                  <a:srgbClr val="B8D7A3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fr-FR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spcAft>
                <a:spcPts val="0"/>
              </a:spcAft>
            </a:pPr>
            <a:r>
              <a:rPr lang="fr-FR" sz="1050" b="1" i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fr-FR" sz="1050" b="1" i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pPointeur</a:t>
            </a:r>
            <a:r>
              <a:rPr lang="fr-FR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= &amp;a;</a:t>
            </a:r>
          </a:p>
          <a:p>
            <a:pPr>
              <a:spcAft>
                <a:spcPts val="0"/>
              </a:spcAft>
            </a:pPr>
            <a:endParaRPr lang="fr-FR" sz="1050" b="1" i="0" dirty="0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fr-FR" sz="1050" b="1" i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fr-FR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fr-FR" sz="1050" b="1" i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fr-FR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fr-FR" sz="1050" b="1" i="0" dirty="0"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"La variable a vaut"</a:t>
            </a:r>
            <a:r>
              <a:rPr lang="fr-FR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&lt;&lt; a &lt;&lt; </a:t>
            </a:r>
            <a:r>
              <a:rPr lang="fr-FR" sz="1050" b="1" i="0" dirty="0"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'\n’</a:t>
            </a:r>
            <a:r>
              <a:rPr lang="fr-FR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spcAft>
                <a:spcPts val="0"/>
              </a:spcAft>
            </a:pPr>
            <a:r>
              <a:rPr lang="fr-FR" sz="1050" b="1" i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fr-FR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fr-FR" sz="1050" b="1" i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fr-FR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fr-FR" sz="1050" b="1" i="0" dirty="0"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"Elle est stockée à l'adresse "</a:t>
            </a:r>
            <a:r>
              <a:rPr lang="fr-FR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fr-FR" sz="1050" b="1" i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pPointeur</a:t>
            </a:r>
            <a:r>
              <a:rPr lang="fr-FR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fr-FR" sz="1050" b="1" i="0" dirty="0"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'\n'</a:t>
            </a:r>
            <a:r>
              <a:rPr lang="fr-FR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Bulle narrative : rectangle à coins arrondis 8">
            <a:extLst>
              <a:ext uri="{FF2B5EF4-FFF2-40B4-BE49-F238E27FC236}">
                <a16:creationId xmlns:a16="http://schemas.microsoft.com/office/drawing/2014/main" id="{FC8CF677-E86B-42E8-89AE-CDB34C582306}"/>
              </a:ext>
            </a:extLst>
          </p:cNvPr>
          <p:cNvSpPr/>
          <p:nvPr/>
        </p:nvSpPr>
        <p:spPr>
          <a:xfrm>
            <a:off x="4403125" y="2998011"/>
            <a:ext cx="2646009" cy="510778"/>
          </a:xfrm>
          <a:prstGeom prst="wedgeRoundRectCallout">
            <a:avLst>
              <a:gd name="adj1" fmla="val -65938"/>
              <a:gd name="adj2" fmla="val 24537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Récupère l’adresse de </a:t>
            </a:r>
            <a:r>
              <a:rPr lang="fr-FR" sz="1200" b="1" dirty="0">
                <a:latin typeface="Consolas" panose="020B0609020204030204" pitchFamily="49" charset="0"/>
                <a:cs typeface="Segoe UI" panose="020B0502040204020203" pitchFamily="34" charset="0"/>
              </a:rPr>
              <a:t>a</a:t>
            </a:r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 et la stocke dans </a:t>
            </a:r>
            <a:r>
              <a:rPr lang="fr-FR" sz="1200" b="1" dirty="0" err="1">
                <a:latin typeface="Consolas" panose="020B0609020204030204" pitchFamily="49" charset="0"/>
                <a:cs typeface="Segoe UI" panose="020B0502040204020203" pitchFamily="34" charset="0"/>
              </a:rPr>
              <a:t>pPointeur</a:t>
            </a:r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A05178-94DA-436F-B12A-6150A852DA8B}"/>
              </a:ext>
            </a:extLst>
          </p:cNvPr>
          <p:cNvSpPr/>
          <p:nvPr/>
        </p:nvSpPr>
        <p:spPr>
          <a:xfrm>
            <a:off x="7990557" y="2118148"/>
            <a:ext cx="864096" cy="14715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22E559CF-102A-4493-8B40-5955D19B06D0}"/>
              </a:ext>
            </a:extLst>
          </p:cNvPr>
          <p:cNvGrpSpPr/>
          <p:nvPr/>
        </p:nvGrpSpPr>
        <p:grpSpPr>
          <a:xfrm>
            <a:off x="7633414" y="3080066"/>
            <a:ext cx="358676" cy="276999"/>
            <a:chOff x="7538522" y="2852330"/>
            <a:chExt cx="358676" cy="276999"/>
          </a:xfrm>
        </p:grpSpPr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C9D6F778-E87D-4EBC-B5F5-9270DFDD4D76}"/>
                </a:ext>
              </a:extLst>
            </p:cNvPr>
            <p:cNvSpPr txBox="1"/>
            <p:nvPr/>
          </p:nvSpPr>
          <p:spPr bwMode="auto">
            <a:xfrm>
              <a:off x="7538522" y="2852330"/>
              <a:ext cx="277640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fr-FR" sz="1200" kern="1200" dirty="0">
                  <a:latin typeface="Lucida Console" panose="020B0609040504020204" pitchFamily="49" charset="0"/>
                  <a:cs typeface="Segoe UI" panose="020B0502040204020203" pitchFamily="34" charset="0"/>
                </a:rPr>
                <a:t>a</a:t>
              </a:r>
            </a:p>
          </p:txBody>
        </p:sp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68939270-AE62-497C-AEED-63C032575910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flipH="1">
              <a:off x="7816162" y="2990830"/>
              <a:ext cx="8103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B6405A4C-A51D-41BC-B0F6-5CB6B45EEDCC}"/>
              </a:ext>
            </a:extLst>
          </p:cNvPr>
          <p:cNvSpPr txBox="1"/>
          <p:nvPr/>
        </p:nvSpPr>
        <p:spPr bwMode="auto">
          <a:xfrm>
            <a:off x="7990605" y="3109944"/>
            <a:ext cx="864000" cy="217242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0" rIns="91440" bIns="0" numCol="1" rtlCol="0" anchor="ctr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algn="ctr">
              <a:lnSpc>
                <a:spcPct val="120000"/>
              </a:lnSpc>
            </a:pPr>
            <a:endParaRPr lang="fr-FR" sz="2000" kern="1200" dirty="0">
              <a:solidFill>
                <a:schemeClr val="bg1"/>
              </a:solidFill>
              <a:latin typeface="Lucida Console" panose="020B0609040504020204" pitchFamily="49" charset="0"/>
              <a:cs typeface="Segoe UI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CEFE80-372D-4C71-90DE-CC2A9808402C}"/>
              </a:ext>
            </a:extLst>
          </p:cNvPr>
          <p:cNvSpPr/>
          <p:nvPr/>
        </p:nvSpPr>
        <p:spPr>
          <a:xfrm rot="10800000">
            <a:off x="7911841" y="2072736"/>
            <a:ext cx="1035224" cy="219017"/>
          </a:xfrm>
          <a:prstGeom prst="rect">
            <a:avLst/>
          </a:prstGeom>
          <a:gradFill>
            <a:gsLst>
              <a:gs pos="83000">
                <a:srgbClr val="1C2E40"/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endParaRPr lang="fr-F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5D9785-FE7B-4813-9147-FD56CECC3642}"/>
              </a:ext>
            </a:extLst>
          </p:cNvPr>
          <p:cNvSpPr/>
          <p:nvPr/>
        </p:nvSpPr>
        <p:spPr>
          <a:xfrm>
            <a:off x="7911054" y="3380354"/>
            <a:ext cx="1036011" cy="253914"/>
          </a:xfrm>
          <a:prstGeom prst="rect">
            <a:avLst/>
          </a:prstGeom>
          <a:gradFill>
            <a:gsLst>
              <a:gs pos="82000">
                <a:srgbClr val="1C2E40"/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endParaRPr lang="fr-F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E127EC2C-33AE-4EC4-8DB6-DBC9C976A498}"/>
              </a:ext>
            </a:extLst>
          </p:cNvPr>
          <p:cNvGrpSpPr/>
          <p:nvPr/>
        </p:nvGrpSpPr>
        <p:grpSpPr>
          <a:xfrm>
            <a:off x="6889620" y="2642781"/>
            <a:ext cx="1102470" cy="276999"/>
            <a:chOff x="6794728" y="2852330"/>
            <a:chExt cx="1102470" cy="276999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EFC561C8-4963-4157-9A4B-E7ED8C49C89E}"/>
                </a:ext>
              </a:extLst>
            </p:cNvPr>
            <p:cNvSpPr txBox="1"/>
            <p:nvPr/>
          </p:nvSpPr>
          <p:spPr bwMode="auto">
            <a:xfrm>
              <a:off x="6794728" y="2852330"/>
              <a:ext cx="1021434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fr-FR" sz="1200" kern="1200" dirty="0" err="1">
                  <a:latin typeface="Lucida Console" panose="020B0609040504020204" pitchFamily="49" charset="0"/>
                  <a:cs typeface="Segoe UI" panose="020B0502040204020203" pitchFamily="34" charset="0"/>
                </a:rPr>
                <a:t>pPointeur</a:t>
              </a:r>
              <a:endParaRPr lang="fr-FR" sz="1200" kern="1200" dirty="0">
                <a:latin typeface="Lucida Console" panose="020B0609040504020204" pitchFamily="49" charset="0"/>
                <a:cs typeface="Segoe UI" panose="020B0502040204020203" pitchFamily="34" charset="0"/>
              </a:endParaRPr>
            </a:p>
          </p:txBody>
        </p:sp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20E2432A-0450-424E-8888-9A3B9E329F43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H="1">
              <a:off x="7816162" y="2990830"/>
              <a:ext cx="8103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ZoneTexte 19">
            <a:extLst>
              <a:ext uri="{FF2B5EF4-FFF2-40B4-BE49-F238E27FC236}">
                <a16:creationId xmlns:a16="http://schemas.microsoft.com/office/drawing/2014/main" id="{FA03F72E-68C0-4AD1-A517-36A388D635C7}"/>
              </a:ext>
            </a:extLst>
          </p:cNvPr>
          <p:cNvSpPr txBox="1"/>
          <p:nvPr/>
        </p:nvSpPr>
        <p:spPr bwMode="auto">
          <a:xfrm>
            <a:off x="7990605" y="2672659"/>
            <a:ext cx="864000" cy="217242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0" rIns="91440" bIns="0" numCol="1" rtlCol="0" anchor="ctr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algn="ctr">
              <a:lnSpc>
                <a:spcPct val="120000"/>
              </a:lnSpc>
            </a:pPr>
            <a:endParaRPr lang="fr-FR" sz="2000" kern="1200" dirty="0">
              <a:solidFill>
                <a:schemeClr val="bg1"/>
              </a:solidFill>
              <a:latin typeface="Lucida Console" panose="020B0609040504020204" pitchFamily="49" charset="0"/>
              <a:cs typeface="Segoe UI" panose="020B0502040204020203" pitchFamily="34" charset="0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D2C24E0D-9D7B-441A-AA69-3543F6064661}"/>
              </a:ext>
            </a:extLst>
          </p:cNvPr>
          <p:cNvSpPr txBox="1"/>
          <p:nvPr/>
        </p:nvSpPr>
        <p:spPr bwMode="auto">
          <a:xfrm>
            <a:off x="7990605" y="3109944"/>
            <a:ext cx="864000" cy="21724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0" rIns="91440" bIns="0" numCol="1" rtlCol="0" anchor="ctr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algn="ctr">
              <a:lnSpc>
                <a:spcPct val="120000"/>
              </a:lnSpc>
            </a:pPr>
            <a:r>
              <a:rPr lang="fr-FR" sz="2000" kern="1200" dirty="0">
                <a:solidFill>
                  <a:schemeClr val="bg1"/>
                </a:solidFill>
                <a:latin typeface="Lucida Console" panose="020B0609040504020204" pitchFamily="49" charset="0"/>
                <a:cs typeface="Segoe UI" panose="020B0502040204020203" pitchFamily="34" charset="0"/>
              </a:rPr>
              <a:t>42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4D58340-8327-445C-A61A-7037441A1F09}"/>
              </a:ext>
            </a:extLst>
          </p:cNvPr>
          <p:cNvSpPr txBox="1"/>
          <p:nvPr/>
        </p:nvSpPr>
        <p:spPr bwMode="auto">
          <a:xfrm>
            <a:off x="7990605" y="2672659"/>
            <a:ext cx="864000" cy="21724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0" rIns="91440" bIns="0" numCol="1" rtlCol="0" anchor="ctr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algn="ctr">
              <a:lnSpc>
                <a:spcPct val="120000"/>
              </a:lnSpc>
            </a:pPr>
            <a:r>
              <a:rPr lang="fr-FR" sz="2000" dirty="0">
                <a:solidFill>
                  <a:schemeClr val="bg1"/>
                </a:solidFill>
                <a:latin typeface="Lucida Console" panose="020B0609040504020204" pitchFamily="49" charset="0"/>
                <a:cs typeface="Segoe UI" panose="020B0502040204020203" pitchFamily="34" charset="0"/>
              </a:rPr>
              <a:t>0x????</a:t>
            </a:r>
            <a:endParaRPr lang="fr-FR" sz="2000" kern="1200" dirty="0">
              <a:solidFill>
                <a:schemeClr val="bg1"/>
              </a:solidFill>
              <a:latin typeface="Lucida Console" panose="020B0609040504020204" pitchFamily="49" charset="0"/>
              <a:cs typeface="Segoe UI" panose="020B0502040204020203" pitchFamily="34" charset="0"/>
            </a:endParaRPr>
          </a:p>
        </p:txBody>
      </p:sp>
      <p:cxnSp>
        <p:nvCxnSpPr>
          <p:cNvPr id="32" name="Connecteur : en arc 31">
            <a:extLst>
              <a:ext uri="{FF2B5EF4-FFF2-40B4-BE49-F238E27FC236}">
                <a16:creationId xmlns:a16="http://schemas.microsoft.com/office/drawing/2014/main" id="{D4E21515-8396-492F-A348-E6B7EE511111}"/>
              </a:ext>
            </a:extLst>
          </p:cNvPr>
          <p:cNvCxnSpPr>
            <a:stCxn id="20" idx="3"/>
            <a:endCxn id="14" idx="3"/>
          </p:cNvCxnSpPr>
          <p:nvPr/>
        </p:nvCxnSpPr>
        <p:spPr>
          <a:xfrm>
            <a:off x="8854605" y="2781280"/>
            <a:ext cx="12700" cy="437285"/>
          </a:xfrm>
          <a:prstGeom prst="curvedConnector3">
            <a:avLst>
              <a:gd name="adj1" fmla="val 1800000"/>
            </a:avLst>
          </a:prstGeom>
          <a:ln cap="rnd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374528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59EB8C-DB41-4F5D-895E-AC5CD09BD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Récupérer la donnée pointée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732DAA-9485-46B3-8A9D-85EC60155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Connaitre la valeur de la donnée à partir de son pointeur se fait par l’opérateur </a:t>
            </a:r>
            <a:r>
              <a:rPr lang="fr-FR" b="1" dirty="0">
                <a:latin typeface="Consolas" panose="020B0609020204030204" pitchFamily="49" charset="0"/>
              </a:rPr>
              <a:t>*</a:t>
            </a:r>
            <a:r>
              <a:rPr lang="fr-FR" dirty="0"/>
              <a:t> (opérateur de déréférencement)</a:t>
            </a:r>
          </a:p>
          <a:p>
            <a:r>
              <a:rPr lang="fr-FR" dirty="0"/>
              <a:t>Exemple :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5DFF61-D56A-44C8-A370-EF7F2487D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20/11/2023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C9DC335-0A7C-4DE6-AA2A-15E1C0A6B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4E3CED-6E22-4A84-81FF-C051FC618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39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9F93A61A-3617-4E51-91F5-43A36BDDB2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 lnSpcReduction="10000"/>
          </a:bodyPr>
          <a:lstStyle/>
          <a:p>
            <a:pPr lvl="0"/>
            <a:r>
              <a:rPr lang="fr-FR" sz="1400" dirty="0">
                <a:solidFill>
                  <a:srgbClr val="2F4E6C"/>
                </a:solidFill>
              </a:rPr>
              <a:t>Mémoire de l’ordinateur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Organisation de la mémoire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Les variables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Éviter le gaspillage</a:t>
            </a:r>
          </a:p>
          <a:p>
            <a:pPr lvl="0"/>
            <a:r>
              <a:rPr lang="fr-FR" sz="1400" dirty="0">
                <a:solidFill>
                  <a:srgbClr val="2F4E6C"/>
                </a:solidFill>
              </a:rPr>
              <a:t>Références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Références constantes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Passage par référence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Bilan sur les paramètres</a:t>
            </a:r>
          </a:p>
          <a:p>
            <a:pPr lvl="0"/>
            <a:r>
              <a:rPr lang="fr-FR" sz="14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Pointeurs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Déclaration</a:t>
            </a:r>
          </a:p>
          <a:p>
            <a:pPr lvl="1"/>
            <a:r>
              <a:rPr lang="fr-FR" sz="1200" dirty="0">
                <a:solidFill>
                  <a:schemeClr val="bg2"/>
                </a:solidFill>
              </a:rPr>
              <a:t>Affectation</a:t>
            </a:r>
          </a:p>
          <a:p>
            <a:pPr lvl="1"/>
            <a:r>
              <a:rPr lang="fr-FR" sz="12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Déréférencement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Pointeurs et tableaux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Référence vs pointeur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Pointeur vers fonction</a:t>
            </a:r>
          </a:p>
        </p:txBody>
      </p:sp>
      <p:sp>
        <p:nvSpPr>
          <p:cNvPr id="8" name="code">
            <a:extLst>
              <a:ext uri="{FF2B5EF4-FFF2-40B4-BE49-F238E27FC236}">
                <a16:creationId xmlns:a16="http://schemas.microsoft.com/office/drawing/2014/main" id="{93A227DF-B286-48FB-8ADC-DF6995D96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6176" y="3303640"/>
            <a:ext cx="1675477" cy="599405"/>
          </a:xfrm>
          <a:prstGeom prst="roundRect">
            <a:avLst>
              <a:gd name="adj" fmla="val 7302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50" b="1" i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a = </a:t>
            </a:r>
            <a:r>
              <a:rPr lang="fr-FR" sz="1050" b="1" i="0" dirty="0">
                <a:solidFill>
                  <a:srgbClr val="B8D7A3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fr-FR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spcAft>
                <a:spcPts val="0"/>
              </a:spcAft>
            </a:pPr>
            <a:r>
              <a:rPr lang="fr-FR" sz="1050" b="1" i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fr-FR" sz="1050" b="1" i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pPointeur</a:t>
            </a:r>
            <a:r>
              <a:rPr lang="fr-FR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= &amp;a;</a:t>
            </a:r>
          </a:p>
          <a:p>
            <a:pPr>
              <a:spcAft>
                <a:spcPts val="0"/>
              </a:spcAft>
            </a:pPr>
            <a:r>
              <a:rPr lang="fr-FR" sz="1050" b="1" i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b = *</a:t>
            </a:r>
            <a:r>
              <a:rPr lang="fr-FR" sz="1050" b="1" i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pPointeur</a:t>
            </a:r>
            <a:r>
              <a:rPr lang="fr-FR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F6D50A-DFD6-4482-B9A5-11AA98369646}"/>
              </a:ext>
            </a:extLst>
          </p:cNvPr>
          <p:cNvSpPr/>
          <p:nvPr/>
        </p:nvSpPr>
        <p:spPr>
          <a:xfrm>
            <a:off x="7380312" y="2721569"/>
            <a:ext cx="864096" cy="14715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F4A6C8E4-181E-47FC-93B0-3E0394C6E06A}"/>
              </a:ext>
            </a:extLst>
          </p:cNvPr>
          <p:cNvGrpSpPr/>
          <p:nvPr/>
        </p:nvGrpSpPr>
        <p:grpSpPr>
          <a:xfrm>
            <a:off x="7023169" y="3683487"/>
            <a:ext cx="358676" cy="276999"/>
            <a:chOff x="7538522" y="2852330"/>
            <a:chExt cx="358676" cy="276999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F555A521-AE98-44AD-A023-1107E3E4F58C}"/>
                </a:ext>
              </a:extLst>
            </p:cNvPr>
            <p:cNvSpPr txBox="1"/>
            <p:nvPr/>
          </p:nvSpPr>
          <p:spPr bwMode="auto">
            <a:xfrm>
              <a:off x="7538522" y="2852330"/>
              <a:ext cx="277640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fr-FR" sz="1200" kern="1200" dirty="0">
                  <a:latin typeface="Lucida Console" panose="020B0609040504020204" pitchFamily="49" charset="0"/>
                  <a:cs typeface="Segoe UI" panose="020B0502040204020203" pitchFamily="34" charset="0"/>
                </a:rPr>
                <a:t>a</a:t>
              </a:r>
            </a:p>
          </p:txBody>
        </p: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147026A3-FE62-4B17-B014-5B408D102A63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H="1">
              <a:off x="7816162" y="2990830"/>
              <a:ext cx="8103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74485448-88DB-4556-A4EA-4504A13B33AE}"/>
              </a:ext>
            </a:extLst>
          </p:cNvPr>
          <p:cNvSpPr txBox="1"/>
          <p:nvPr/>
        </p:nvSpPr>
        <p:spPr bwMode="auto">
          <a:xfrm>
            <a:off x="7380360" y="3713365"/>
            <a:ext cx="864000" cy="217242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0" rIns="91440" bIns="0" numCol="1" rtlCol="0" anchor="ctr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algn="ctr">
              <a:lnSpc>
                <a:spcPct val="120000"/>
              </a:lnSpc>
            </a:pPr>
            <a:endParaRPr lang="fr-FR" sz="2000" kern="1200" dirty="0">
              <a:solidFill>
                <a:schemeClr val="bg1"/>
              </a:solidFill>
              <a:latin typeface="Lucida Console" panose="020B0609040504020204" pitchFamily="49" charset="0"/>
              <a:cs typeface="Segoe UI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D9F371-2A0C-4FA8-9FB1-9DE8CA7D0A65}"/>
              </a:ext>
            </a:extLst>
          </p:cNvPr>
          <p:cNvSpPr/>
          <p:nvPr/>
        </p:nvSpPr>
        <p:spPr>
          <a:xfrm rot="10800000">
            <a:off x="7301596" y="2676157"/>
            <a:ext cx="1035224" cy="219017"/>
          </a:xfrm>
          <a:prstGeom prst="rect">
            <a:avLst/>
          </a:prstGeom>
          <a:gradFill>
            <a:gsLst>
              <a:gs pos="83000">
                <a:srgbClr val="1C2E40"/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endParaRPr lang="fr-F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638F5A-04AA-404A-93BF-A22BD21B26FB}"/>
              </a:ext>
            </a:extLst>
          </p:cNvPr>
          <p:cNvSpPr/>
          <p:nvPr/>
        </p:nvSpPr>
        <p:spPr>
          <a:xfrm>
            <a:off x="7300809" y="3983775"/>
            <a:ext cx="1036011" cy="253914"/>
          </a:xfrm>
          <a:prstGeom prst="rect">
            <a:avLst/>
          </a:prstGeom>
          <a:gradFill>
            <a:gsLst>
              <a:gs pos="82000">
                <a:srgbClr val="1C2E40"/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endParaRPr lang="fr-F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B93987EA-1823-433E-A0AD-810020BA206D}"/>
              </a:ext>
            </a:extLst>
          </p:cNvPr>
          <p:cNvGrpSpPr/>
          <p:nvPr/>
        </p:nvGrpSpPr>
        <p:grpSpPr>
          <a:xfrm>
            <a:off x="6279375" y="3246202"/>
            <a:ext cx="1102470" cy="276999"/>
            <a:chOff x="6794728" y="2852330"/>
            <a:chExt cx="1102470" cy="276999"/>
          </a:xfrm>
        </p:grpSpPr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1A84B477-39D2-4BE1-9B65-C256D5CEA33A}"/>
                </a:ext>
              </a:extLst>
            </p:cNvPr>
            <p:cNvSpPr txBox="1"/>
            <p:nvPr/>
          </p:nvSpPr>
          <p:spPr bwMode="auto">
            <a:xfrm>
              <a:off x="6794728" y="2852330"/>
              <a:ext cx="1021434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fr-FR" sz="1200" kern="1200" dirty="0" err="1">
                  <a:latin typeface="Lucida Console" panose="020B0609040504020204" pitchFamily="49" charset="0"/>
                  <a:cs typeface="Segoe UI" panose="020B0502040204020203" pitchFamily="34" charset="0"/>
                </a:rPr>
                <a:t>pPointeur</a:t>
              </a:r>
              <a:endParaRPr lang="fr-FR" sz="1200" kern="1200" dirty="0">
                <a:latin typeface="Lucida Console" panose="020B0609040504020204" pitchFamily="49" charset="0"/>
                <a:cs typeface="Segoe UI" panose="020B0502040204020203" pitchFamily="34" charset="0"/>
              </a:endParaRPr>
            </a:p>
          </p:txBody>
        </p: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67AC5339-FF68-4D62-BD58-DCCD1EE4E5AB}"/>
                </a:ext>
              </a:extLst>
            </p:cNvPr>
            <p:cNvCxnSpPr>
              <a:cxnSpLocks/>
              <a:endCxn id="17" idx="3"/>
            </p:cNvCxnSpPr>
            <p:nvPr/>
          </p:nvCxnSpPr>
          <p:spPr>
            <a:xfrm flipH="1">
              <a:off x="7816162" y="2990830"/>
              <a:ext cx="8103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B6820E6E-4818-4C0E-83EE-F35323D825C8}"/>
              </a:ext>
            </a:extLst>
          </p:cNvPr>
          <p:cNvSpPr txBox="1"/>
          <p:nvPr/>
        </p:nvSpPr>
        <p:spPr bwMode="auto">
          <a:xfrm>
            <a:off x="7380360" y="3276080"/>
            <a:ext cx="864000" cy="217242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0" rIns="91440" bIns="0" numCol="1" rtlCol="0" anchor="ctr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algn="ctr">
              <a:lnSpc>
                <a:spcPct val="120000"/>
              </a:lnSpc>
            </a:pPr>
            <a:endParaRPr lang="fr-FR" sz="2000" kern="1200" dirty="0">
              <a:solidFill>
                <a:schemeClr val="bg1"/>
              </a:solidFill>
              <a:latin typeface="Lucida Console" panose="020B0609040504020204" pitchFamily="49" charset="0"/>
              <a:cs typeface="Segoe UI" panose="020B0502040204020203" pitchFamily="34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7A89668-9964-4C10-AC04-FA06E2A7DCA4}"/>
              </a:ext>
            </a:extLst>
          </p:cNvPr>
          <p:cNvSpPr txBox="1"/>
          <p:nvPr/>
        </p:nvSpPr>
        <p:spPr bwMode="auto">
          <a:xfrm>
            <a:off x="7380360" y="3713365"/>
            <a:ext cx="864000" cy="21724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0" rIns="91440" bIns="0" numCol="1" rtlCol="0" anchor="ctr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algn="ctr">
              <a:lnSpc>
                <a:spcPct val="120000"/>
              </a:lnSpc>
            </a:pPr>
            <a:r>
              <a:rPr lang="fr-FR" sz="2000" kern="1200" dirty="0">
                <a:solidFill>
                  <a:schemeClr val="bg1"/>
                </a:solidFill>
                <a:latin typeface="Lucida Console" panose="020B0609040504020204" pitchFamily="49" charset="0"/>
                <a:cs typeface="Segoe UI" panose="020B0502040204020203" pitchFamily="34" charset="0"/>
              </a:rPr>
              <a:t>42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977B0E8-A42A-4872-94D3-91FCB63D51F9}"/>
              </a:ext>
            </a:extLst>
          </p:cNvPr>
          <p:cNvSpPr txBox="1"/>
          <p:nvPr/>
        </p:nvSpPr>
        <p:spPr bwMode="auto">
          <a:xfrm>
            <a:off x="7380360" y="3276080"/>
            <a:ext cx="864000" cy="21724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0" rIns="91440" bIns="0" numCol="1" rtlCol="0" anchor="ctr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algn="ctr">
              <a:lnSpc>
                <a:spcPct val="120000"/>
              </a:lnSpc>
            </a:pPr>
            <a:r>
              <a:rPr lang="fr-FR" sz="2000" dirty="0">
                <a:solidFill>
                  <a:schemeClr val="bg1"/>
                </a:solidFill>
                <a:latin typeface="Lucida Console" panose="020B0609040504020204" pitchFamily="49" charset="0"/>
                <a:cs typeface="Segoe UI" panose="020B0502040204020203" pitchFamily="34" charset="0"/>
              </a:rPr>
              <a:t>0x????</a:t>
            </a:r>
            <a:endParaRPr lang="fr-FR" sz="2000" kern="1200" dirty="0">
              <a:solidFill>
                <a:schemeClr val="bg1"/>
              </a:solidFill>
              <a:latin typeface="Lucida Console" panose="020B0609040504020204" pitchFamily="49" charset="0"/>
              <a:cs typeface="Segoe UI" panose="020B0502040204020203" pitchFamily="34" charset="0"/>
            </a:endParaRPr>
          </a:p>
        </p:txBody>
      </p:sp>
      <p:cxnSp>
        <p:nvCxnSpPr>
          <p:cNvPr id="22" name="Connecteur : en arc 21">
            <a:extLst>
              <a:ext uri="{FF2B5EF4-FFF2-40B4-BE49-F238E27FC236}">
                <a16:creationId xmlns:a16="http://schemas.microsoft.com/office/drawing/2014/main" id="{7AD014F6-984D-430C-9189-11A2C61C4590}"/>
              </a:ext>
            </a:extLst>
          </p:cNvPr>
          <p:cNvCxnSpPr>
            <a:stCxn id="19" idx="3"/>
            <a:endCxn id="13" idx="3"/>
          </p:cNvCxnSpPr>
          <p:nvPr/>
        </p:nvCxnSpPr>
        <p:spPr>
          <a:xfrm>
            <a:off x="8244360" y="3384701"/>
            <a:ext cx="12700" cy="437285"/>
          </a:xfrm>
          <a:prstGeom prst="curvedConnector3">
            <a:avLst>
              <a:gd name="adj1" fmla="val 1800000"/>
            </a:avLst>
          </a:prstGeom>
          <a:ln cap="rnd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6471C380-B113-4F81-A0DE-5635A0EEB12C}"/>
              </a:ext>
            </a:extLst>
          </p:cNvPr>
          <p:cNvGrpSpPr/>
          <p:nvPr/>
        </p:nvGrpSpPr>
        <p:grpSpPr>
          <a:xfrm>
            <a:off x="7024654" y="2897656"/>
            <a:ext cx="358676" cy="276999"/>
            <a:chOff x="7538522" y="2852330"/>
            <a:chExt cx="358676" cy="276999"/>
          </a:xfrm>
        </p:grpSpPr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867867B1-75C6-45F0-884F-31BBF59622C4}"/>
                </a:ext>
              </a:extLst>
            </p:cNvPr>
            <p:cNvSpPr txBox="1"/>
            <p:nvPr/>
          </p:nvSpPr>
          <p:spPr bwMode="auto">
            <a:xfrm>
              <a:off x="7538522" y="2852330"/>
              <a:ext cx="277640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fr-FR" sz="1200" kern="1200" dirty="0">
                  <a:latin typeface="Lucida Console" panose="020B0609040504020204" pitchFamily="49" charset="0"/>
                  <a:cs typeface="Segoe UI" panose="020B0502040204020203" pitchFamily="34" charset="0"/>
                </a:rPr>
                <a:t>b</a:t>
              </a:r>
            </a:p>
          </p:txBody>
        </p:sp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EDE68B87-98BC-4AA9-A71A-6532DCDDF6CE}"/>
                </a:ext>
              </a:extLst>
            </p:cNvPr>
            <p:cNvCxnSpPr>
              <a:cxnSpLocks/>
              <a:endCxn id="24" idx="3"/>
            </p:cNvCxnSpPr>
            <p:nvPr/>
          </p:nvCxnSpPr>
          <p:spPr>
            <a:xfrm flipH="1">
              <a:off x="7816162" y="2990830"/>
              <a:ext cx="8103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ZoneTexte 25">
            <a:extLst>
              <a:ext uri="{FF2B5EF4-FFF2-40B4-BE49-F238E27FC236}">
                <a16:creationId xmlns:a16="http://schemas.microsoft.com/office/drawing/2014/main" id="{4AB98499-5491-4997-9399-8D3797E5A34D}"/>
              </a:ext>
            </a:extLst>
          </p:cNvPr>
          <p:cNvSpPr txBox="1"/>
          <p:nvPr/>
        </p:nvSpPr>
        <p:spPr bwMode="auto">
          <a:xfrm>
            <a:off x="7381845" y="2927534"/>
            <a:ext cx="864000" cy="217242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0" rIns="91440" bIns="0" numCol="1" rtlCol="0" anchor="ctr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algn="ctr">
              <a:lnSpc>
                <a:spcPct val="120000"/>
              </a:lnSpc>
            </a:pPr>
            <a:endParaRPr lang="fr-FR" sz="2000" kern="1200" dirty="0">
              <a:solidFill>
                <a:schemeClr val="bg1"/>
              </a:solidFill>
              <a:latin typeface="Lucida Console" panose="020B0609040504020204" pitchFamily="49" charset="0"/>
              <a:cs typeface="Segoe UI" panose="020B0502040204020203" pitchFamily="34" charset="0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4205E85-47BA-4DC2-9C8C-0E11B6B056BD}"/>
              </a:ext>
            </a:extLst>
          </p:cNvPr>
          <p:cNvSpPr txBox="1"/>
          <p:nvPr/>
        </p:nvSpPr>
        <p:spPr bwMode="auto">
          <a:xfrm>
            <a:off x="7381845" y="2927534"/>
            <a:ext cx="864000" cy="21724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0" rIns="91440" bIns="0" numCol="1" rtlCol="0" anchor="ctr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algn="ctr">
              <a:lnSpc>
                <a:spcPct val="120000"/>
              </a:lnSpc>
            </a:pPr>
            <a:r>
              <a:rPr lang="fr-FR" sz="2000" kern="1200" dirty="0">
                <a:solidFill>
                  <a:schemeClr val="bg1"/>
                </a:solidFill>
                <a:latin typeface="Lucida Console" panose="020B0609040504020204" pitchFamily="49" charset="0"/>
                <a:cs typeface="Segoe UI" panose="020B0502040204020203" pitchFamily="34" charset="0"/>
              </a:rPr>
              <a:t>42</a:t>
            </a:r>
          </a:p>
        </p:txBody>
      </p:sp>
      <p:sp>
        <p:nvSpPr>
          <p:cNvPr id="28" name="Bulle narrative : rectangle à coins arrondis 27">
            <a:extLst>
              <a:ext uri="{FF2B5EF4-FFF2-40B4-BE49-F238E27FC236}">
                <a16:creationId xmlns:a16="http://schemas.microsoft.com/office/drawing/2014/main" id="{B5F3C20A-374E-4B0B-B7CA-9F5A09DFC9C0}"/>
              </a:ext>
            </a:extLst>
          </p:cNvPr>
          <p:cNvSpPr/>
          <p:nvPr/>
        </p:nvSpPr>
        <p:spPr>
          <a:xfrm>
            <a:off x="3378174" y="4000350"/>
            <a:ext cx="2750959" cy="817245"/>
          </a:xfrm>
          <a:prstGeom prst="wedgeRoundRectCallout">
            <a:avLst>
              <a:gd name="adj1" fmla="val -32799"/>
              <a:gd name="adj2" fmla="val -70871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Ici, l’opérateur </a:t>
            </a:r>
            <a:r>
              <a:rPr lang="fr-FR" sz="1400" b="1" dirty="0">
                <a:latin typeface="Consolas" panose="020B0609020204030204" pitchFamily="49" charset="0"/>
                <a:cs typeface="Segoe UI" panose="020B0502040204020203" pitchFamily="34" charset="0"/>
              </a:rPr>
              <a:t>*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 déréférence le pointeur </a:t>
            </a:r>
            <a:r>
              <a:rPr lang="fr-FR" sz="1400" b="1" dirty="0" err="1">
                <a:latin typeface="Consolas" panose="020B0609020204030204" pitchFamily="49" charset="0"/>
                <a:cs typeface="Segoe UI" panose="020B0502040204020203" pitchFamily="34" charset="0"/>
              </a:rPr>
              <a:t>pPointeur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, c’est-à-dire retourne la valeur pointée.</a:t>
            </a:r>
          </a:p>
        </p:txBody>
      </p:sp>
    </p:spTree>
    <p:extLst>
      <p:ext uri="{BB962C8B-B14F-4D97-AF65-F5344CB8AC3E}">
        <p14:creationId xmlns:p14="http://schemas.microsoft.com/office/powerpoint/2010/main" val="101753735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20/11/2023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4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0000" y="0"/>
            <a:ext cx="2844000" cy="339418"/>
          </a:xfrm>
          <a:prstGeom prst="rect">
            <a:avLst/>
          </a:prstGeom>
        </p:spPr>
      </p:pic>
      <p:pic>
        <p:nvPicPr>
          <p:cNvPr id="2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4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50"/>
    </mc:Choice>
    <mc:Fallback xmlns="">
      <p:transition advTm="95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12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 p14:presetBounceEnd="60000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 p14:presetBounceEnd="60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12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55647-75E8-476A-B0A0-0608CF6FE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Pointeurs et tableaux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824047-C524-44A0-A97A-8ADA8DEE3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4800" y="1085850"/>
            <a:ext cx="6706800" cy="3829050"/>
          </a:xfrm>
        </p:spPr>
        <p:txBody>
          <a:bodyPr/>
          <a:lstStyle/>
          <a:p>
            <a:r>
              <a:rPr lang="fr-FR" dirty="0"/>
              <a:t>Rappel de la définition d’un tableau :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Bien que les tableaux et les pointeurs soient deux choses différentes, il y a une conversion automatique d’un type tableau vers un type pointeur équivalent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A88BC1-7267-45B9-937D-BB20B8AF8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20/11/2023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649263-39A3-4561-BD20-8CB84755A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08B92F0-8398-4D10-8670-5487C2203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40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8BEF469-7BFC-4EC9-BDE0-C57C720F49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 lnSpcReduction="10000"/>
          </a:bodyPr>
          <a:lstStyle/>
          <a:p>
            <a:pPr lvl="0"/>
            <a:r>
              <a:rPr lang="fr-FR" sz="1400" dirty="0">
                <a:solidFill>
                  <a:srgbClr val="2F4E6C"/>
                </a:solidFill>
              </a:rPr>
              <a:t>Mémoire de l’ordinateur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Organisation de la mémoire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Les variables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Éviter le gaspillage</a:t>
            </a:r>
          </a:p>
          <a:p>
            <a:pPr lvl="0"/>
            <a:r>
              <a:rPr lang="fr-FR" sz="1400" dirty="0">
                <a:solidFill>
                  <a:srgbClr val="2F4E6C"/>
                </a:solidFill>
              </a:rPr>
              <a:t>Références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Références constantes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Passage par référence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Bilan sur les paramètres</a:t>
            </a:r>
          </a:p>
          <a:p>
            <a:pPr lvl="0"/>
            <a:r>
              <a:rPr lang="fr-FR" sz="14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Pointeurs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Déclaration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Affectation</a:t>
            </a:r>
          </a:p>
          <a:p>
            <a:pPr lvl="1"/>
            <a:r>
              <a:rPr lang="fr-FR" sz="1200" dirty="0">
                <a:solidFill>
                  <a:schemeClr val="bg2"/>
                </a:solidFill>
              </a:rPr>
              <a:t>Déréférencement</a:t>
            </a:r>
          </a:p>
          <a:p>
            <a:pPr lvl="1"/>
            <a:r>
              <a:rPr lang="fr-FR" sz="12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Pointeurs et tableaux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Référence vs pointeur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Pointeur vers fonction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9" name="Zoom de section 8">
                <a:extLst>
                  <a:ext uri="{FF2B5EF4-FFF2-40B4-BE49-F238E27FC236}">
                    <a16:creationId xmlns:a16="http://schemas.microsoft.com/office/drawing/2014/main" id="{E32C0DF5-92FA-4C95-A2D1-FDE5F24958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3013953"/>
                  </p:ext>
                </p:extLst>
              </p:nvPr>
            </p:nvGraphicFramePr>
            <p:xfrm>
              <a:off x="4495200" y="1645915"/>
              <a:ext cx="2286000" cy="1285875"/>
            </p:xfrm>
            <a:graphic>
              <a:graphicData uri="http://schemas.microsoft.com/office/powerpoint/2016/sectionzoom">
                <psez:sectionZm>
                  <psez:sectionZmObj sectionId="{30A48D4E-14F8-4A05-BE75-10FB7FA5D35B}">
                    <psez:zmPr id="{5A9308B9-AFE1-4D9A-95E2-DF35FA8AB72D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2858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9" name="Zoom de section 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E32C0DF5-92FA-4C95-A2D1-FDE5F24958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95200" y="1645915"/>
                <a:ext cx="2286000" cy="12858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2642538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55647-75E8-476A-B0A0-0608CF6FE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Pointeurs et tableaux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824047-C524-44A0-A97A-8ADA8DEE3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4800" y="1085850"/>
            <a:ext cx="4807480" cy="3829050"/>
          </a:xfrm>
        </p:spPr>
        <p:txBody>
          <a:bodyPr>
            <a:normAutofit lnSpcReduction="10000"/>
          </a:bodyPr>
          <a:lstStyle/>
          <a:p>
            <a:r>
              <a:rPr lang="fr-FR" dirty="0"/>
              <a:t>Un tableau vu par un pointeur :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lvl="1"/>
            <a:r>
              <a:rPr lang="fr-FR" dirty="0"/>
              <a:t>Les opérateurs 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fr-FR" dirty="0"/>
              <a:t>, 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fr-FR" dirty="0"/>
              <a:t>, 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++</a:t>
            </a:r>
            <a:r>
              <a:rPr lang="fr-FR" dirty="0"/>
              <a:t> et 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fr-FR" dirty="0"/>
              <a:t> sur un pointeur décalent le pointeur du nombre de valeurs spécifié</a:t>
            </a:r>
          </a:p>
          <a:p>
            <a:pPr lvl="1"/>
            <a:r>
              <a:rPr lang="fr-FR" dirty="0"/>
              <a:t>L’opérateur 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r>
              <a:rPr lang="fr-FR" dirty="0"/>
              <a:t> sur un pointeur a la même signification que pour un tableau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A88BC1-7267-45B9-937D-BB20B8AF8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20/11/2023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649263-39A3-4561-BD20-8CB84755A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08B92F0-8398-4D10-8670-5487C2203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41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8BEF469-7BFC-4EC9-BDE0-C57C720F49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fr-FR" sz="1400">
                <a:solidFill>
                  <a:srgbClr val="2F4E6C"/>
                </a:solidFill>
              </a:rPr>
              <a:t>Mémoire de l’ordinateur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Organisation de la mémoire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Les variables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Éviter le gaspillage</a:t>
            </a:r>
          </a:p>
          <a:p>
            <a:pPr lvl="0"/>
            <a:r>
              <a:rPr lang="fr-FR" sz="1400">
                <a:solidFill>
                  <a:srgbClr val="2F4E6C"/>
                </a:solidFill>
              </a:rPr>
              <a:t>Références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Références constantes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Passage par référence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Bilan sur les paramètres</a:t>
            </a:r>
          </a:p>
          <a:p>
            <a:pPr lvl="0"/>
            <a:r>
              <a:rPr lang="fr-FR" sz="14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Pointeurs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Déclaration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Affectation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Déréférencement</a:t>
            </a:r>
          </a:p>
          <a:p>
            <a:pPr lvl="1"/>
            <a:r>
              <a:rPr lang="fr-FR" sz="12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Pointeurs et tableaux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Référence vs pointeur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Pointeur vers fonction</a:t>
            </a:r>
            <a:endParaRPr lang="fr-FR" sz="1200" dirty="0">
              <a:solidFill>
                <a:srgbClr val="79D2FF"/>
              </a:solidFill>
            </a:endParaRPr>
          </a:p>
        </p:txBody>
      </p:sp>
      <p:sp>
        <p:nvSpPr>
          <p:cNvPr id="10" name="code">
            <a:extLst>
              <a:ext uri="{FF2B5EF4-FFF2-40B4-BE49-F238E27FC236}">
                <a16:creationId xmlns:a16="http://schemas.microsoft.com/office/drawing/2014/main" id="{F9C3E3CC-6104-4B43-B11E-A8B40CFF8A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9792" y="1563638"/>
            <a:ext cx="3686989" cy="1505545"/>
          </a:xfrm>
          <a:prstGeom prst="roundRect">
            <a:avLst>
              <a:gd name="adj" fmla="val 3664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2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tabNotes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fr-FR" sz="12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= { </a:t>
            </a:r>
            <a:r>
              <a:rPr lang="fr-FR" sz="12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2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2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2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};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2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fr-FR" sz="12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pNotes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fr-FR" sz="12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tabNotes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2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2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*</a:t>
            </a:r>
            <a:r>
              <a:rPr lang="fr-FR" sz="12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pNotes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20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'\n'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2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2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*(</a:t>
            </a:r>
            <a:r>
              <a:rPr lang="fr-FR" sz="12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pNotes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fr-FR" sz="12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&lt;&lt; </a:t>
            </a:r>
            <a:r>
              <a:rPr lang="fr-FR" sz="120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'\n'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2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2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2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pNotes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fr-FR" sz="12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&lt;&lt; </a:t>
            </a:r>
            <a:r>
              <a:rPr lang="fr-FR" sz="120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'\n'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2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pNotes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+= </a:t>
            </a:r>
            <a:r>
              <a:rPr lang="fr-FR" sz="12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2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2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*</a:t>
            </a:r>
            <a:r>
              <a:rPr lang="fr-FR" sz="12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pNotes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20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'\n'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98A04B-C43C-44FD-BF5B-E36199216960}"/>
              </a:ext>
            </a:extLst>
          </p:cNvPr>
          <p:cNvSpPr/>
          <p:nvPr/>
        </p:nvSpPr>
        <p:spPr>
          <a:xfrm>
            <a:off x="7812360" y="1602504"/>
            <a:ext cx="864096" cy="298025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F67FC5-1F26-4A3E-B3F0-FE02C747F741}"/>
              </a:ext>
            </a:extLst>
          </p:cNvPr>
          <p:cNvSpPr/>
          <p:nvPr/>
        </p:nvSpPr>
        <p:spPr>
          <a:xfrm rot="10800000">
            <a:off x="7733644" y="1578685"/>
            <a:ext cx="1035224" cy="219017"/>
          </a:xfrm>
          <a:prstGeom prst="rect">
            <a:avLst/>
          </a:prstGeom>
          <a:gradFill>
            <a:gsLst>
              <a:gs pos="83000">
                <a:srgbClr val="1C2E40"/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endParaRPr lang="fr-F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5509AB-4E15-49F7-BC62-6672BF60911A}"/>
              </a:ext>
            </a:extLst>
          </p:cNvPr>
          <p:cNvSpPr/>
          <p:nvPr/>
        </p:nvSpPr>
        <p:spPr>
          <a:xfrm>
            <a:off x="7732857" y="4373386"/>
            <a:ext cx="1036011" cy="253914"/>
          </a:xfrm>
          <a:prstGeom prst="rect">
            <a:avLst/>
          </a:prstGeom>
          <a:gradFill>
            <a:gsLst>
              <a:gs pos="82000">
                <a:srgbClr val="1C2E40"/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endParaRPr lang="fr-F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3F374398-1F37-4964-8BC5-2CD933CCA1D6}"/>
              </a:ext>
            </a:extLst>
          </p:cNvPr>
          <p:cNvGrpSpPr/>
          <p:nvPr/>
        </p:nvGrpSpPr>
        <p:grpSpPr>
          <a:xfrm>
            <a:off x="6990345" y="3635813"/>
            <a:ext cx="823548" cy="276999"/>
            <a:chOff x="7073650" y="2852330"/>
            <a:chExt cx="823548" cy="276999"/>
          </a:xfrm>
        </p:grpSpPr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167D9DA0-04DA-46E8-90EC-28AE4A881F48}"/>
                </a:ext>
              </a:extLst>
            </p:cNvPr>
            <p:cNvSpPr txBox="1"/>
            <p:nvPr/>
          </p:nvSpPr>
          <p:spPr bwMode="auto">
            <a:xfrm>
              <a:off x="7073650" y="2852330"/>
              <a:ext cx="742512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fr-FR" sz="1200" kern="1200" dirty="0" err="1">
                  <a:latin typeface="Lucida Console" panose="020B0609040504020204" pitchFamily="49" charset="0"/>
                  <a:cs typeface="Segoe UI" panose="020B0502040204020203" pitchFamily="34" charset="0"/>
                </a:rPr>
                <a:t>pNotes</a:t>
              </a:r>
              <a:endParaRPr lang="fr-FR" sz="1200" kern="1200" dirty="0">
                <a:latin typeface="Lucida Console" panose="020B0609040504020204" pitchFamily="49" charset="0"/>
                <a:cs typeface="Segoe UI" panose="020B0502040204020203" pitchFamily="34" charset="0"/>
              </a:endParaRPr>
            </a:p>
          </p:txBody>
        </p:sp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DD6F2385-2A57-4585-A722-3EF87537AEF4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 flipH="1">
              <a:off x="7816162" y="2990830"/>
              <a:ext cx="8103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C38B4BB2-39C7-4B5B-AF96-36D9A018B7FC}"/>
              </a:ext>
            </a:extLst>
          </p:cNvPr>
          <p:cNvGrpSpPr/>
          <p:nvPr/>
        </p:nvGrpSpPr>
        <p:grpSpPr>
          <a:xfrm>
            <a:off x="7812408" y="3665691"/>
            <a:ext cx="864000" cy="217242"/>
            <a:chOff x="7812408" y="3665691"/>
            <a:chExt cx="864000" cy="217242"/>
          </a:xfrm>
        </p:grpSpPr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B8BAB138-8ABE-488B-8D49-F26F03D13A32}"/>
                </a:ext>
              </a:extLst>
            </p:cNvPr>
            <p:cNvSpPr txBox="1"/>
            <p:nvPr/>
          </p:nvSpPr>
          <p:spPr bwMode="auto">
            <a:xfrm>
              <a:off x="7812408" y="3665691"/>
              <a:ext cx="864000" cy="217242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0" rIns="91440" bIns="0" numCol="1" rtlCol="0" anchor="ctr" anchorCtr="0" compatLnSpc="1">
              <a:prstTxWarp prst="textNoShape">
                <a:avLst/>
              </a:prstTxWarp>
              <a:normAutofit fontScale="70000" lnSpcReduction="20000"/>
            </a:bodyPr>
            <a:lstStyle/>
            <a:p>
              <a:pPr algn="ctr">
                <a:lnSpc>
                  <a:spcPct val="120000"/>
                </a:lnSpc>
              </a:pPr>
              <a:endParaRPr lang="fr-FR" sz="2000" kern="1200" dirty="0">
                <a:solidFill>
                  <a:schemeClr val="bg1"/>
                </a:solidFill>
                <a:latin typeface="Lucida Console" panose="020B0609040504020204" pitchFamily="49" charset="0"/>
                <a:cs typeface="Segoe UI" panose="020B0502040204020203" pitchFamily="34" charset="0"/>
              </a:endParaRP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47EBA8B4-98ED-4B1D-BF95-95E2FB4C81CD}"/>
                </a:ext>
              </a:extLst>
            </p:cNvPr>
            <p:cNvSpPr txBox="1"/>
            <p:nvPr/>
          </p:nvSpPr>
          <p:spPr bwMode="auto">
            <a:xfrm>
              <a:off x="7812408" y="3665691"/>
              <a:ext cx="864000" cy="217242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0" rIns="91440" bIns="0" numCol="1" rtlCol="0" anchor="ctr" anchorCtr="0" compatLnSpc="1">
              <a:prstTxWarp prst="textNoShape">
                <a:avLst/>
              </a:prstTxWarp>
              <a:normAutofit fontScale="700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fr-FR" sz="2000" dirty="0">
                  <a:solidFill>
                    <a:schemeClr val="bg1"/>
                  </a:solidFill>
                  <a:latin typeface="Lucida Console" panose="020B0609040504020204" pitchFamily="49" charset="0"/>
                  <a:cs typeface="Segoe UI" panose="020B0502040204020203" pitchFamily="34" charset="0"/>
                </a:rPr>
                <a:t>0x????</a:t>
              </a:r>
              <a:endParaRPr lang="fr-FR" sz="2000" kern="1200" dirty="0">
                <a:solidFill>
                  <a:schemeClr val="bg1"/>
                </a:solidFill>
                <a:latin typeface="Lucida Console" panose="020B0609040504020204" pitchFamily="49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24" name="Connecteur : en arc 23">
            <a:extLst>
              <a:ext uri="{FF2B5EF4-FFF2-40B4-BE49-F238E27FC236}">
                <a16:creationId xmlns:a16="http://schemas.microsoft.com/office/drawing/2014/main" id="{E5302EBA-0AF0-43DB-B25F-E2AC4332F918}"/>
              </a:ext>
            </a:extLst>
          </p:cNvPr>
          <p:cNvCxnSpPr>
            <a:cxnSpLocks/>
            <a:stCxn id="21" idx="3"/>
            <a:endCxn id="37" idx="3"/>
          </p:cNvCxnSpPr>
          <p:nvPr/>
        </p:nvCxnSpPr>
        <p:spPr>
          <a:xfrm flipV="1">
            <a:off x="8676408" y="2595612"/>
            <a:ext cx="48" cy="1178700"/>
          </a:xfrm>
          <a:prstGeom prst="curvedConnector3">
            <a:avLst>
              <a:gd name="adj1" fmla="val 476350000"/>
            </a:avLst>
          </a:prstGeom>
          <a:ln cap="rnd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8A71921F-A96D-47D3-BFB5-ACE1DC929EF4}"/>
              </a:ext>
            </a:extLst>
          </p:cNvPr>
          <p:cNvGrpSpPr/>
          <p:nvPr/>
        </p:nvGrpSpPr>
        <p:grpSpPr>
          <a:xfrm>
            <a:off x="7812360" y="1834437"/>
            <a:ext cx="864096" cy="864327"/>
            <a:chOff x="7812360" y="1834437"/>
            <a:chExt cx="864096" cy="864327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0F5D740-86E5-4E54-87CE-40871B1BCC53}"/>
                </a:ext>
              </a:extLst>
            </p:cNvPr>
            <p:cNvSpPr/>
            <p:nvPr/>
          </p:nvSpPr>
          <p:spPr>
            <a:xfrm>
              <a:off x="7812360" y="1834437"/>
              <a:ext cx="864096" cy="21602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7C3504E-E9F1-403D-A206-46E3BB15033D}"/>
                </a:ext>
              </a:extLst>
            </p:cNvPr>
            <p:cNvSpPr/>
            <p:nvPr/>
          </p:nvSpPr>
          <p:spPr>
            <a:xfrm>
              <a:off x="7812360" y="2044622"/>
              <a:ext cx="864096" cy="21602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20D060B-ED5B-4B49-8D99-ACEC96517EAD}"/>
                </a:ext>
              </a:extLst>
            </p:cNvPr>
            <p:cNvSpPr/>
            <p:nvPr/>
          </p:nvSpPr>
          <p:spPr>
            <a:xfrm>
              <a:off x="7812360" y="2263681"/>
              <a:ext cx="864096" cy="21602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20D1377-8B9E-435A-B77B-41B80F1AF629}"/>
                </a:ext>
              </a:extLst>
            </p:cNvPr>
            <p:cNvSpPr/>
            <p:nvPr/>
          </p:nvSpPr>
          <p:spPr>
            <a:xfrm>
              <a:off x="7812360" y="2482740"/>
              <a:ext cx="864096" cy="21602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6C57CB32-22F8-441E-95E3-0A42F3C43712}"/>
              </a:ext>
            </a:extLst>
          </p:cNvPr>
          <p:cNvGrpSpPr/>
          <p:nvPr/>
        </p:nvGrpSpPr>
        <p:grpSpPr>
          <a:xfrm>
            <a:off x="6802864" y="2452252"/>
            <a:ext cx="1009496" cy="276999"/>
            <a:chOff x="6802864" y="2452252"/>
            <a:chExt cx="1009496" cy="276999"/>
          </a:xfrm>
        </p:grpSpPr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5FDBA20E-17B3-46F8-9FEA-511BE67039A2}"/>
                </a:ext>
              </a:extLst>
            </p:cNvPr>
            <p:cNvSpPr txBox="1"/>
            <p:nvPr/>
          </p:nvSpPr>
          <p:spPr bwMode="auto">
            <a:xfrm>
              <a:off x="6802864" y="2452252"/>
              <a:ext cx="928460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fr-FR" sz="1200" dirty="0" err="1">
                  <a:latin typeface="Lucida Console" panose="020B0609040504020204" pitchFamily="49" charset="0"/>
                  <a:cs typeface="Segoe UI" panose="020B0502040204020203" pitchFamily="34" charset="0"/>
                </a:rPr>
                <a:t>tabNotes</a:t>
              </a:r>
              <a:endParaRPr lang="fr-FR" sz="1200" kern="1200" dirty="0">
                <a:latin typeface="Lucida Console" panose="020B0609040504020204" pitchFamily="49" charset="0"/>
                <a:cs typeface="Segoe UI" panose="020B0502040204020203" pitchFamily="34" charset="0"/>
              </a:endParaRPr>
            </a:p>
          </p:txBody>
        </p: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C5D5F655-777E-40B3-854A-386E70A0558F}"/>
                </a:ext>
              </a:extLst>
            </p:cNvPr>
            <p:cNvCxnSpPr>
              <a:cxnSpLocks/>
              <a:stCxn id="34" idx="1"/>
              <a:endCxn id="35" idx="3"/>
            </p:cNvCxnSpPr>
            <p:nvPr/>
          </p:nvCxnSpPr>
          <p:spPr>
            <a:xfrm flipH="1">
              <a:off x="7731324" y="2590752"/>
              <a:ext cx="8103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ZoneTexte 36">
            <a:extLst>
              <a:ext uri="{FF2B5EF4-FFF2-40B4-BE49-F238E27FC236}">
                <a16:creationId xmlns:a16="http://schemas.microsoft.com/office/drawing/2014/main" id="{8FE2AF0B-579E-44F4-ACD6-3FEE519E2110}"/>
              </a:ext>
            </a:extLst>
          </p:cNvPr>
          <p:cNvSpPr txBox="1"/>
          <p:nvPr/>
        </p:nvSpPr>
        <p:spPr bwMode="auto">
          <a:xfrm>
            <a:off x="7812360" y="2487600"/>
            <a:ext cx="864096" cy="21602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algn="ctr">
              <a:lnSpc>
                <a:spcPct val="120000"/>
              </a:lnSpc>
            </a:pPr>
            <a:r>
              <a:rPr lang="fr-FR" sz="2000" dirty="0">
                <a:solidFill>
                  <a:schemeClr val="bg1"/>
                </a:solidFill>
                <a:latin typeface="Lucida Console" panose="020B0609040504020204" pitchFamily="49" charset="0"/>
                <a:cs typeface="Segoe UI" panose="020B0502040204020203" pitchFamily="34" charset="0"/>
              </a:rPr>
              <a:t>12.0</a:t>
            </a:r>
            <a:endParaRPr lang="fr-FR" sz="2000" kern="1200" dirty="0">
              <a:solidFill>
                <a:schemeClr val="bg1"/>
              </a:solidFill>
              <a:latin typeface="Lucida Console" panose="020B0609040504020204" pitchFamily="49" charset="0"/>
              <a:cs typeface="Segoe UI" panose="020B0502040204020203" pitchFamily="34" charset="0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E94D9579-9B22-4426-8C6F-C94381509980}"/>
              </a:ext>
            </a:extLst>
          </p:cNvPr>
          <p:cNvSpPr txBox="1"/>
          <p:nvPr/>
        </p:nvSpPr>
        <p:spPr bwMode="auto">
          <a:xfrm>
            <a:off x="7812360" y="2269879"/>
            <a:ext cx="864096" cy="21602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algn="ctr">
              <a:lnSpc>
                <a:spcPct val="120000"/>
              </a:lnSpc>
            </a:pPr>
            <a:r>
              <a:rPr lang="fr-FR" sz="2000" dirty="0">
                <a:solidFill>
                  <a:schemeClr val="bg1"/>
                </a:solidFill>
                <a:latin typeface="Lucida Console" panose="020B0609040504020204" pitchFamily="49" charset="0"/>
                <a:cs typeface="Segoe UI" panose="020B0502040204020203" pitchFamily="34" charset="0"/>
              </a:rPr>
              <a:t>13.0</a:t>
            </a:r>
            <a:endParaRPr lang="fr-FR" sz="2000" kern="1200" dirty="0">
              <a:solidFill>
                <a:schemeClr val="bg1"/>
              </a:solidFill>
              <a:latin typeface="Lucida Console" panose="020B0609040504020204" pitchFamily="49" charset="0"/>
              <a:cs typeface="Segoe UI" panose="020B0502040204020203" pitchFamily="34" charset="0"/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9A173763-3946-4DE7-9AE3-CB1F95E718FA}"/>
              </a:ext>
            </a:extLst>
          </p:cNvPr>
          <p:cNvSpPr txBox="1"/>
          <p:nvPr/>
        </p:nvSpPr>
        <p:spPr bwMode="auto">
          <a:xfrm>
            <a:off x="7812360" y="2052158"/>
            <a:ext cx="864096" cy="21602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algn="ctr">
              <a:lnSpc>
                <a:spcPct val="120000"/>
              </a:lnSpc>
            </a:pPr>
            <a:r>
              <a:rPr lang="fr-FR" sz="2000" dirty="0">
                <a:solidFill>
                  <a:schemeClr val="bg1"/>
                </a:solidFill>
                <a:latin typeface="Lucida Console" panose="020B0609040504020204" pitchFamily="49" charset="0"/>
                <a:cs typeface="Segoe UI" panose="020B0502040204020203" pitchFamily="34" charset="0"/>
              </a:rPr>
              <a:t>14.0</a:t>
            </a:r>
            <a:endParaRPr lang="fr-FR" sz="2000" kern="1200" dirty="0">
              <a:solidFill>
                <a:schemeClr val="bg1"/>
              </a:solidFill>
              <a:latin typeface="Lucida Console" panose="020B0609040504020204" pitchFamily="49" charset="0"/>
              <a:cs typeface="Segoe UI" panose="020B0502040204020203" pitchFamily="34" charset="0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25B2300D-8AF4-4E61-9267-33BDA8201595}"/>
              </a:ext>
            </a:extLst>
          </p:cNvPr>
          <p:cNvSpPr txBox="1"/>
          <p:nvPr/>
        </p:nvSpPr>
        <p:spPr bwMode="auto">
          <a:xfrm>
            <a:off x="7812360" y="1834437"/>
            <a:ext cx="864096" cy="21602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algn="ctr">
              <a:lnSpc>
                <a:spcPct val="120000"/>
              </a:lnSpc>
            </a:pPr>
            <a:r>
              <a:rPr lang="fr-FR" sz="2000" dirty="0">
                <a:solidFill>
                  <a:schemeClr val="bg1"/>
                </a:solidFill>
                <a:latin typeface="Lucida Console" panose="020B0609040504020204" pitchFamily="49" charset="0"/>
                <a:cs typeface="Segoe UI" panose="020B0502040204020203" pitchFamily="34" charset="0"/>
              </a:rPr>
              <a:t>15.0</a:t>
            </a:r>
            <a:endParaRPr lang="fr-FR" sz="2000" kern="1200" dirty="0">
              <a:solidFill>
                <a:schemeClr val="bg1"/>
              </a:solidFill>
              <a:latin typeface="Lucida Console" panose="020B0609040504020204" pitchFamily="49" charset="0"/>
              <a:cs typeface="Segoe UI" panose="020B0502040204020203" pitchFamily="34" charset="0"/>
            </a:endParaRPr>
          </a:p>
        </p:txBody>
      </p:sp>
      <p:cxnSp>
        <p:nvCxnSpPr>
          <p:cNvPr id="41" name="Connecteur : en arc 40">
            <a:extLst>
              <a:ext uri="{FF2B5EF4-FFF2-40B4-BE49-F238E27FC236}">
                <a16:creationId xmlns:a16="http://schemas.microsoft.com/office/drawing/2014/main" id="{2923AA4B-89DE-4BE4-A82A-B43250F0E7EA}"/>
              </a:ext>
            </a:extLst>
          </p:cNvPr>
          <p:cNvCxnSpPr>
            <a:cxnSpLocks/>
            <a:stCxn id="21" idx="3"/>
            <a:endCxn id="31" idx="3"/>
          </p:cNvCxnSpPr>
          <p:nvPr/>
        </p:nvCxnSpPr>
        <p:spPr>
          <a:xfrm flipV="1">
            <a:off x="8676408" y="1942449"/>
            <a:ext cx="48" cy="1831863"/>
          </a:xfrm>
          <a:prstGeom prst="curvedConnector3">
            <a:avLst>
              <a:gd name="adj1" fmla="val 476350000"/>
            </a:avLst>
          </a:prstGeom>
          <a:ln cap="rnd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EFCDEC-D5E2-4FA4-AD7B-3377BB17F83C}"/>
              </a:ext>
            </a:extLst>
          </p:cNvPr>
          <p:cNvSpPr/>
          <p:nvPr/>
        </p:nvSpPr>
        <p:spPr>
          <a:xfrm>
            <a:off x="2771800" y="1651021"/>
            <a:ext cx="3413100" cy="14687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9941ACC-B22D-4653-A2DC-3423C9B596B4}"/>
              </a:ext>
            </a:extLst>
          </p:cNvPr>
          <p:cNvSpPr/>
          <p:nvPr/>
        </p:nvSpPr>
        <p:spPr>
          <a:xfrm>
            <a:off x="2771800" y="1834369"/>
            <a:ext cx="2232248" cy="14687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ED0319F-F2B6-4E0F-80EB-0F378E700B79}"/>
              </a:ext>
            </a:extLst>
          </p:cNvPr>
          <p:cNvSpPr/>
          <p:nvPr/>
        </p:nvSpPr>
        <p:spPr>
          <a:xfrm>
            <a:off x="2771800" y="2017717"/>
            <a:ext cx="2476475" cy="14687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A4034CC-C48C-4D32-94AC-3A9D0767F0D3}"/>
              </a:ext>
            </a:extLst>
          </p:cNvPr>
          <p:cNvSpPr/>
          <p:nvPr/>
        </p:nvSpPr>
        <p:spPr>
          <a:xfrm>
            <a:off x="2771800" y="2201065"/>
            <a:ext cx="2990825" cy="14687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BCF4573-012C-4BF4-AD3C-0D7D00DDDBE7}"/>
              </a:ext>
            </a:extLst>
          </p:cNvPr>
          <p:cNvSpPr/>
          <p:nvPr/>
        </p:nvSpPr>
        <p:spPr>
          <a:xfrm>
            <a:off x="2771800" y="2384413"/>
            <a:ext cx="2664296" cy="14687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93FB60C-537A-4450-85AA-89915ECA788C}"/>
              </a:ext>
            </a:extLst>
          </p:cNvPr>
          <p:cNvSpPr/>
          <p:nvPr/>
        </p:nvSpPr>
        <p:spPr>
          <a:xfrm>
            <a:off x="2771800" y="2567761"/>
            <a:ext cx="1050900" cy="14687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543229C-29BB-40A4-B212-1B396E7CB823}"/>
              </a:ext>
            </a:extLst>
          </p:cNvPr>
          <p:cNvSpPr/>
          <p:nvPr/>
        </p:nvSpPr>
        <p:spPr>
          <a:xfrm>
            <a:off x="2771800" y="2751109"/>
            <a:ext cx="2476475" cy="14687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FA74992-E0BB-4478-81F6-3F17104CCA54}"/>
              </a:ext>
            </a:extLst>
          </p:cNvPr>
          <p:cNvSpPr/>
          <p:nvPr/>
        </p:nvSpPr>
        <p:spPr>
          <a:xfrm>
            <a:off x="6621266" y="1563638"/>
            <a:ext cx="504056" cy="651384"/>
          </a:xfrm>
          <a:prstGeom prst="rect">
            <a:avLst/>
          </a:prstGeom>
          <a:solidFill>
            <a:schemeClr val="tx2"/>
          </a:solidFill>
          <a:ln w="6350">
            <a:solidFill>
              <a:schemeClr val="accent1"/>
            </a:solidFill>
          </a:ln>
          <a:effectLst>
            <a:outerShdw blurRad="127000" algn="ctr" rotWithShape="0">
              <a:prstClr val="black">
                <a:alpha val="5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r>
              <a:rPr lang="fr-FR" sz="1050" b="1" dirty="0">
                <a:solidFill>
                  <a:schemeClr val="tx2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12</a:t>
            </a:r>
          </a:p>
          <a:p>
            <a:r>
              <a:rPr lang="fr-FR" sz="1050" b="1" dirty="0">
                <a:solidFill>
                  <a:schemeClr val="tx2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13</a:t>
            </a:r>
          </a:p>
          <a:p>
            <a:r>
              <a:rPr lang="fr-FR" sz="1050" b="1" dirty="0">
                <a:solidFill>
                  <a:schemeClr val="tx2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14</a:t>
            </a:r>
          </a:p>
          <a:p>
            <a:r>
              <a:rPr lang="fr-FR" sz="1050" b="1" dirty="0">
                <a:solidFill>
                  <a:schemeClr val="tx2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58" name="code">
            <a:extLst>
              <a:ext uri="{FF2B5EF4-FFF2-40B4-BE49-F238E27FC236}">
                <a16:creationId xmlns:a16="http://schemas.microsoft.com/office/drawing/2014/main" id="{31F9C3C6-DE3F-425A-BB06-A9F8CF1396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9792" y="1563638"/>
            <a:ext cx="3686989" cy="1505545"/>
          </a:xfrm>
          <a:prstGeom prst="roundRect">
            <a:avLst>
              <a:gd name="adj" fmla="val 3664"/>
            </a:avLst>
          </a:prstGeom>
          <a:noFill/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2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tabNotes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fr-FR" sz="12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= { </a:t>
            </a:r>
            <a:r>
              <a:rPr lang="fr-FR" sz="12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2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2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2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};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2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fr-FR" sz="12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pNotes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fr-FR" sz="12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tabNotes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2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2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*</a:t>
            </a:r>
            <a:r>
              <a:rPr lang="fr-FR" sz="12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pNotes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20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'\n'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2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2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*(</a:t>
            </a:r>
            <a:r>
              <a:rPr lang="fr-FR" sz="12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pNotes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fr-FR" sz="12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&lt;&lt; </a:t>
            </a:r>
            <a:r>
              <a:rPr lang="fr-FR" sz="120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'\n'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2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2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2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pNotes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fr-FR" sz="12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&lt;&lt; </a:t>
            </a:r>
            <a:r>
              <a:rPr lang="fr-FR" sz="120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'\n'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2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pNotes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+= </a:t>
            </a:r>
            <a:r>
              <a:rPr lang="fr-FR" sz="12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2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2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*</a:t>
            </a:r>
            <a:r>
              <a:rPr lang="fr-FR" sz="12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pNotes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20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'\n'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581674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250" fill="hold"/>
                                        <p:tgtEl>
                                          <p:spTgt spid="44"/>
                                        </p:tgtEl>
                                      </p:cBhvr>
                                      <p:by x="65402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250" fill="hold"/>
                                        <p:tgtEl>
                                          <p:spTgt spid="44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81481E-6 L -0.06459 0.03549 " pathEditMode="relative" rAng="0" ptsTypes="AA">
                                      <p:cBhvr>
                                        <p:cTn id="40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29" y="175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250" fill="hold"/>
                                        <p:tgtEl>
                                          <p:spTgt spid="45"/>
                                        </p:tgtEl>
                                      </p:cBhvr>
                                      <p:by x="110941" y="10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3" dur="250" fill="hold"/>
                                        <p:tgtEl>
                                          <p:spTgt spid="45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34568E-6 L 0.01337 0.03549 " pathEditMode="relative" rAng="0" ptsTypes="AA">
                                      <p:cBhvr>
                                        <p:cTn id="65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0" y="1759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5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9" dur="250" fill="hold"/>
                                        <p:tgtEl>
                                          <p:spTgt spid="46"/>
                                        </p:tgtEl>
                                      </p:cBhvr>
                                      <p:by x="120769" y="100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1" dur="250" fill="hold"/>
                                        <p:tgtEl>
                                          <p:spTgt spid="46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48148E-6 L 0.02813 0.0355 " pathEditMode="relative" rAng="0" ptsTypes="AA">
                                      <p:cBhvr>
                                        <p:cTn id="83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6" y="1759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5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25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1" dur="250" fill="hold"/>
                                        <p:tgtEl>
                                          <p:spTgt spid="47"/>
                                        </p:tgtEl>
                                      </p:cBhvr>
                                      <p:by x="89082" y="100000"/>
                                    </p:animScale>
                                  </p:childTnLst>
                                </p:cTn>
                              </p:par>
                              <p:par>
                                <p:cTn id="10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3" dur="250" fill="hold"/>
                                        <p:tgtEl>
                                          <p:spTgt spid="47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4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69136E-6 L -0.01789 0.03549 " pathEditMode="relative" rAng="0" ptsTypes="AA">
                                      <p:cBhvr>
                                        <p:cTn id="105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3" y="1759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5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25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3" dur="250" fill="hold"/>
                                        <p:tgtEl>
                                          <p:spTgt spid="48"/>
                                        </p:tgtEl>
                                      </p:cBhvr>
                                      <p:by x="39444" y="100000"/>
                                    </p:animScale>
                                  </p:childTnLst>
                                </p:cTn>
                              </p:par>
                              <p:par>
                                <p:cTn id="12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5" dur="250" fill="hold"/>
                                        <p:tgtEl>
                                          <p:spTgt spid="48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6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22222E-6 L -0.08819 0.03549 " pathEditMode="relative" rAng="0" ptsTypes="AA">
                                      <p:cBhvr>
                                        <p:cTn id="12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10" y="1759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4" dur="250" fill="hold"/>
                                        <p:tgtEl>
                                          <p:spTgt spid="49"/>
                                        </p:tgtEl>
                                      </p:cBhvr>
                                      <p:by x="235653" y="100000"/>
                                    </p:animScale>
                                  </p:childTnLst>
                                </p:cTn>
                              </p:par>
                              <p:par>
                                <p:cTn id="14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6" dur="250" fill="hold"/>
                                        <p:tgtEl>
                                          <p:spTgt spid="49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7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60494E-6 L 0.07795 0.0355 " pathEditMode="relative" rAng="0" ptsTypes="AA">
                                      <p:cBhvr>
                                        <p:cTn id="148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89" y="1759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250"/>
                            </p:stCondLst>
                            <p:childTnLst>
                              <p:par>
                                <p:cTn id="1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25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4" grpId="0" animBg="1"/>
      <p:bldP spid="44" grpId="1" animBg="1"/>
      <p:bldP spid="44" grpId="2" animBg="1"/>
      <p:bldP spid="44" grpId="3" animBg="1"/>
      <p:bldP spid="44" grpId="4" animBg="1"/>
      <p:bldP spid="45" grpId="0" animBg="1"/>
      <p:bldP spid="45" grpId="1" animBg="1"/>
      <p:bldP spid="45" grpId="2" animBg="1"/>
      <p:bldP spid="45" grpId="3" animBg="1"/>
      <p:bldP spid="45" grpId="4" animBg="1"/>
      <p:bldP spid="46" grpId="0" animBg="1"/>
      <p:bldP spid="46" grpId="1" animBg="1"/>
      <p:bldP spid="46" grpId="2" animBg="1"/>
      <p:bldP spid="46" grpId="3" animBg="1"/>
      <p:bldP spid="46" grpId="4" animBg="1"/>
      <p:bldP spid="47" grpId="0" animBg="1"/>
      <p:bldP spid="47" grpId="1" animBg="1"/>
      <p:bldP spid="47" grpId="2" animBg="1"/>
      <p:bldP spid="47" grpId="3" animBg="1"/>
      <p:bldP spid="47" grpId="4" animBg="1"/>
      <p:bldP spid="48" grpId="0" animBg="1"/>
      <p:bldP spid="48" grpId="1" animBg="1"/>
      <p:bldP spid="48" grpId="2" animBg="1"/>
      <p:bldP spid="48" grpId="3" animBg="1"/>
      <p:bldP spid="48" grpId="4" animBg="1"/>
      <p:bldP spid="49" grpId="0" animBg="1"/>
      <p:bldP spid="49" grpId="1" animBg="1"/>
      <p:bldP spid="49" grpId="2" animBg="1"/>
      <p:bldP spid="49" grpId="3" animBg="1"/>
      <p:bldP spid="49" grpId="4" animBg="1"/>
      <p:bldP spid="5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B1199FC1-E24A-4837-92AF-BBFD8375D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fr-FR" dirty="0"/>
              <a:t>Références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C6CA327-FC10-487C-A4DA-BBC1BF26006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sz="2000" dirty="0"/>
              <a:t>Doit être attachée à une donnée dès sa création</a:t>
            </a:r>
          </a:p>
          <a:p>
            <a:pPr marL="457200" lvl="1" indent="0">
              <a:buNone/>
            </a:pPr>
            <a:br>
              <a:rPr lang="fr-FR" sz="1800" dirty="0"/>
            </a:br>
            <a:endParaRPr lang="fr-FR" sz="1800" dirty="0"/>
          </a:p>
          <a:p>
            <a:endParaRPr lang="fr-FR" sz="2000" dirty="0"/>
          </a:p>
          <a:p>
            <a:r>
              <a:rPr lang="fr-FR" sz="2000" dirty="0"/>
              <a:t>Ne peut pas changer de donnée au cours de sa durée de vie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F435120C-BC77-4D0B-A73D-B796304628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fr-FR" dirty="0"/>
              <a:t>Pointeurs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8FF15F86-7DD1-4931-B066-F80F327A71C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FR" sz="2000" dirty="0"/>
              <a:t>N’est pas obligé d’être attaché à une donnée</a:t>
            </a:r>
          </a:p>
          <a:p>
            <a:pPr lvl="1"/>
            <a:r>
              <a:rPr lang="fr-FR" sz="1800" dirty="0"/>
              <a:t>Dans ce cas, affecter </a:t>
            </a:r>
            <a:r>
              <a:rPr lang="fr-FR" sz="1800" b="1" i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fr-FR" sz="1800" dirty="0"/>
              <a:t> au pointeur </a:t>
            </a:r>
          </a:p>
          <a:p>
            <a:endParaRPr lang="fr-FR" sz="2000" dirty="0"/>
          </a:p>
          <a:p>
            <a:r>
              <a:rPr lang="fr-FR" sz="2000" dirty="0"/>
              <a:t>Peut pointer vers une autre donnée au cours de sa durée de vie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EB6513D-7333-4AA6-9CE6-8D2F3F02A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20/11/2023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314CB7-09A7-4D34-9646-7E4AB4AAD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24F2E98-D7C5-4676-A011-B2101EC92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42</a:t>
            </a:fld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1DE824C-EFEA-4981-8710-B15D3EF37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Bilan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3DA89843-BBBB-4952-9F5C-ED04EC3355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 lnSpcReduction="10000"/>
          </a:bodyPr>
          <a:lstStyle/>
          <a:p>
            <a:pPr lvl="0"/>
            <a:r>
              <a:rPr lang="fr-FR" sz="1400" dirty="0">
                <a:solidFill>
                  <a:srgbClr val="2F4E6C"/>
                </a:solidFill>
              </a:rPr>
              <a:t>Mémoire de l’ordinateur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Organisation de la mémoire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Les variables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Éviter le gaspillage</a:t>
            </a:r>
          </a:p>
          <a:p>
            <a:pPr lvl="0"/>
            <a:r>
              <a:rPr lang="fr-FR" sz="1400" dirty="0">
                <a:solidFill>
                  <a:srgbClr val="2F4E6C"/>
                </a:solidFill>
              </a:rPr>
              <a:t>Références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Références constantes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Passage par référence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Bilan sur les paramètres</a:t>
            </a:r>
          </a:p>
          <a:p>
            <a:pPr lvl="0"/>
            <a:r>
              <a:rPr lang="fr-FR" sz="14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Pointeurs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Déclaration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Affectation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Déréférencement</a:t>
            </a:r>
          </a:p>
          <a:p>
            <a:pPr lvl="1"/>
            <a:r>
              <a:rPr lang="fr-FR" sz="1200" dirty="0">
                <a:solidFill>
                  <a:schemeClr val="bg2"/>
                </a:solidFill>
              </a:rPr>
              <a:t>Pointeurs et tableaux</a:t>
            </a:r>
          </a:p>
          <a:p>
            <a:pPr lvl="1"/>
            <a:r>
              <a:rPr lang="fr-FR" sz="12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Référence vs pointeur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Pointeur vers fonction</a:t>
            </a:r>
          </a:p>
        </p:txBody>
      </p:sp>
    </p:spTree>
    <p:extLst>
      <p:ext uri="{BB962C8B-B14F-4D97-AF65-F5344CB8AC3E}">
        <p14:creationId xmlns:p14="http://schemas.microsoft.com/office/powerpoint/2010/main" val="2398278070"/>
      </p:ext>
    </p:extLst>
  </p:cSld>
  <p:clrMapOvr>
    <a:masterClrMapping/>
  </p:clrMapOvr>
  <p:transition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>
            <a:extLst>
              <a:ext uri="{FF2B5EF4-FFF2-40B4-BE49-F238E27FC236}">
                <a16:creationId xmlns:a16="http://schemas.microsoft.com/office/drawing/2014/main" id="{E6ACAC62-8D58-49F0-A08A-C7DA87B0D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r>
              <a:rPr lang="fr-FR" dirty="0"/>
              <a:t>Trousse à outils</a:t>
            </a:r>
          </a:p>
        </p:txBody>
      </p:sp>
      <p:sp>
        <p:nvSpPr>
          <p:cNvPr id="23" name="Espace réservé du contenu 22">
            <a:extLst>
              <a:ext uri="{FF2B5EF4-FFF2-40B4-BE49-F238E27FC236}">
                <a16:creationId xmlns:a16="http://schemas.microsoft.com/office/drawing/2014/main" id="{9CD93A2A-ED8F-4645-9DBA-39C8CDB5F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caractère 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cs typeface="+mn-cs"/>
              </a:rPr>
              <a:t>&amp;</a:t>
            </a:r>
            <a:r>
              <a:rPr lang="fr-FR" dirty="0"/>
              <a:t> :</a:t>
            </a:r>
          </a:p>
          <a:p>
            <a:pPr lvl="1"/>
            <a:r>
              <a:rPr lang="fr-FR" dirty="0"/>
              <a:t>Utilisé dans une déclaration, il déclare une référence</a:t>
            </a:r>
          </a:p>
          <a:p>
            <a:pPr lvl="1"/>
            <a:r>
              <a:rPr lang="fr-FR" dirty="0"/>
              <a:t>Utilisé avant une variable, il récupère l’adresse de cette variable</a:t>
            </a:r>
          </a:p>
          <a:p>
            <a:r>
              <a:rPr lang="fr-FR" dirty="0"/>
              <a:t>Le caractère 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cs typeface="+mn-cs"/>
              </a:rPr>
              <a:t>*</a:t>
            </a:r>
            <a:r>
              <a:rPr lang="fr-FR" dirty="0"/>
              <a:t> :</a:t>
            </a:r>
          </a:p>
          <a:p>
            <a:pPr lvl="1"/>
            <a:r>
              <a:rPr lang="fr-FR" dirty="0"/>
              <a:t>Utilisé dans une déclaration, il déclare un pointeur</a:t>
            </a:r>
          </a:p>
          <a:p>
            <a:pPr lvl="1"/>
            <a:r>
              <a:rPr lang="fr-FR" dirty="0"/>
              <a:t>Utilisé avant un pointeur, il récupère la valeur pointé par l’adresse stockée dans le pointeur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3E2F461D-18BB-492A-824E-8CE3B8699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5F07B0D-A740-4662-8CDF-4DB4C9BAF7D5}" type="datetime1">
              <a:rPr lang="fr-FR" smtClean="0"/>
              <a:pPr>
                <a:spcAft>
                  <a:spcPts val="600"/>
                </a:spcAft>
                <a:defRPr/>
              </a:pPr>
              <a:t>20/11/2023</a:t>
            </a:fld>
            <a:endParaRPr lang="fr-FR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5BC85A47-2857-467A-A0B0-3CD6A7E5D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fr-FR"/>
              <a:t>Benjamin ALBOUY-KISSI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2A26700A-005A-4E27-866B-AF8BF5E3C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2624493-78BC-4791-8F3F-CAD894FFE489}" type="slidenum">
              <a:rPr lang="fr-FR" smtClean="0"/>
              <a:pPr>
                <a:spcAft>
                  <a:spcPts val="600"/>
                </a:spcAft>
                <a:defRPr/>
              </a:pPr>
              <a:t>43</a:t>
            </a:fld>
            <a:endParaRPr lang="fr-FR"/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29A25FCF-CE88-4714-894F-2918236ECC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fr-FR" sz="1400">
                <a:solidFill>
                  <a:srgbClr val="2F4E6C"/>
                </a:solidFill>
              </a:rPr>
              <a:t>Mémoire de l’ordinateur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Organisation de la mémoire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Les variables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Éviter le gaspillage</a:t>
            </a:r>
          </a:p>
          <a:p>
            <a:pPr lvl="0"/>
            <a:r>
              <a:rPr lang="fr-FR" sz="1400">
                <a:solidFill>
                  <a:srgbClr val="2F4E6C"/>
                </a:solidFill>
              </a:rPr>
              <a:t>Références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Références constantes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Passage par référence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Bilan sur les paramètres</a:t>
            </a:r>
          </a:p>
          <a:p>
            <a:pPr lvl="0"/>
            <a:r>
              <a:rPr lang="fr-FR" sz="14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Pointeurs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Déclaration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Affectation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Déréférencement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Pointeurs et tableaux</a:t>
            </a:r>
          </a:p>
          <a:p>
            <a:pPr lvl="1"/>
            <a:r>
              <a:rPr lang="fr-FR" sz="12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Référence vs pointeur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Pointeur vers fonction</a:t>
            </a:r>
            <a:endParaRPr lang="fr-FR" sz="1200" dirty="0">
              <a:solidFill>
                <a:srgbClr val="79D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840616"/>
      </p:ext>
    </p:extLst>
  </p:cSld>
  <p:clrMapOvr>
    <a:masterClrMapping/>
  </p:clrMapOvr>
  <p:transition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93DC76-9AEE-4DFC-9F5A-B16632298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Trousse à outils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B9F69BA-490A-4BDB-9BD8-822969F53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20/11/2023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473DC0F-2F15-47DA-8B5C-C66B771E1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800ED45-19C5-4B2F-B663-E1F78178A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44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3D8A0DAD-712A-4C4D-AFA4-D4FA07E917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fr-FR" sz="1400">
                <a:solidFill>
                  <a:srgbClr val="2F4E6C"/>
                </a:solidFill>
              </a:rPr>
              <a:t>Mémoire de l’ordinateur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Organisation de la mémoire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Les variables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Éviter le gaspillage</a:t>
            </a:r>
          </a:p>
          <a:p>
            <a:pPr lvl="0"/>
            <a:r>
              <a:rPr lang="fr-FR" sz="1400">
                <a:solidFill>
                  <a:srgbClr val="2F4E6C"/>
                </a:solidFill>
              </a:rPr>
              <a:t>Références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Références constantes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Passage par référence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Bilan sur les paramètres</a:t>
            </a:r>
          </a:p>
          <a:p>
            <a:pPr lvl="0"/>
            <a:r>
              <a:rPr lang="fr-FR" sz="14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Pointeurs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Déclaration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Affectation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Déréférencement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Pointeurs et tableaux</a:t>
            </a:r>
          </a:p>
          <a:p>
            <a:pPr lvl="1"/>
            <a:r>
              <a:rPr lang="fr-FR" sz="12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Référence vs pointeur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Pointeur vers fonction</a:t>
            </a:r>
            <a:endParaRPr lang="fr-FR" sz="1200" dirty="0">
              <a:solidFill>
                <a:srgbClr val="79D2FF"/>
              </a:solidFill>
            </a:endParaRP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974EA9A1-097B-4ACD-BBAA-838DB78D2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Références</a:t>
            </a:r>
          </a:p>
        </p:txBody>
      </p:sp>
      <p:sp>
        <p:nvSpPr>
          <p:cNvPr id="11" name="code">
            <a:extLst>
              <a:ext uri="{FF2B5EF4-FFF2-40B4-BE49-F238E27FC236}">
                <a16:creationId xmlns:a16="http://schemas.microsoft.com/office/drawing/2014/main" id="{06FAC940-E556-497C-9BD1-12BC98C8E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9792" y="2146307"/>
            <a:ext cx="1851083" cy="1258372"/>
          </a:xfrm>
          <a:prstGeom prst="roundRect">
            <a:avLst>
              <a:gd name="adj" fmla="val 8729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200" b="1" i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a = </a:t>
            </a:r>
            <a:r>
              <a:rPr lang="fr-FR" sz="1200" b="1" i="0" dirty="0">
                <a:solidFill>
                  <a:srgbClr val="B8D7A3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fr-FR" sz="12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spcAft>
                <a:spcPts val="0"/>
              </a:spcAft>
            </a:pPr>
            <a:r>
              <a:rPr lang="fr-FR" sz="1200" b="1" i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&amp; ra = a;</a:t>
            </a:r>
          </a:p>
          <a:p>
            <a:pPr>
              <a:spcAft>
                <a:spcPts val="0"/>
              </a:spcAft>
            </a:pPr>
            <a:r>
              <a:rPr lang="fr-FR" sz="12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ra = </a:t>
            </a:r>
            <a:r>
              <a:rPr lang="fr-FR" sz="1200" b="1" i="0" dirty="0">
                <a:solidFill>
                  <a:srgbClr val="B8D7A3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fr-FR" sz="12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fr-FR" sz="1200" b="1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endParaRPr lang="fr-FR" sz="1200" b="1" i="0" dirty="0">
              <a:solidFill>
                <a:srgbClr val="DCDCDC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fr-FR" sz="1200" b="1" i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2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1" i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fr-FR" sz="1200" b="1" i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cra</a:t>
            </a:r>
            <a:r>
              <a:rPr lang="fr-FR" sz="12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= a;</a:t>
            </a:r>
            <a:endParaRPr lang="fr-FR" sz="1200" b="1" i="1" dirty="0">
              <a:solidFill>
                <a:srgbClr val="57A64A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fr-FR" sz="1200" b="1" i="1" dirty="0"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fr-FR" sz="1200" b="1" i="1" dirty="0" err="1"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cra</a:t>
            </a:r>
            <a:r>
              <a:rPr lang="fr-FR" sz="1200" b="1" i="1" dirty="0"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 = 42; </a:t>
            </a:r>
            <a:endParaRPr lang="fr-FR" sz="1200" b="1" i="0" dirty="0">
              <a:solidFill>
                <a:srgbClr val="DCDCD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Bulle narrative : rectangle à coins arrondis 11">
            <a:extLst>
              <a:ext uri="{FF2B5EF4-FFF2-40B4-BE49-F238E27FC236}">
                <a16:creationId xmlns:a16="http://schemas.microsoft.com/office/drawing/2014/main" id="{1628E530-0B16-43EA-897C-292E173864E5}"/>
              </a:ext>
            </a:extLst>
          </p:cNvPr>
          <p:cNvSpPr/>
          <p:nvPr/>
        </p:nvSpPr>
        <p:spPr>
          <a:xfrm>
            <a:off x="4355976" y="1748637"/>
            <a:ext cx="1425117" cy="340519"/>
          </a:xfrm>
          <a:prstGeom prst="wedgeRoundRectCallout">
            <a:avLst>
              <a:gd name="adj1" fmla="val -89211"/>
              <a:gd name="adj2" fmla="val 117382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Une variable </a:t>
            </a:r>
            <a:r>
              <a:rPr lang="fr-FR" sz="1400" b="1" dirty="0">
                <a:latin typeface="Consolas" panose="020B0609020204030204" pitchFamily="49" charset="0"/>
                <a:cs typeface="Segoe UI" panose="020B0502040204020203" pitchFamily="34" charset="0"/>
              </a:rPr>
              <a:t>a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3" name="Bulle narrative : rectangle à coins arrondis 12">
            <a:extLst>
              <a:ext uri="{FF2B5EF4-FFF2-40B4-BE49-F238E27FC236}">
                <a16:creationId xmlns:a16="http://schemas.microsoft.com/office/drawing/2014/main" id="{7459FBA2-B49B-44E0-ACAE-A683E485ABB6}"/>
              </a:ext>
            </a:extLst>
          </p:cNvPr>
          <p:cNvSpPr/>
          <p:nvPr/>
        </p:nvSpPr>
        <p:spPr>
          <a:xfrm>
            <a:off x="4648402" y="2146307"/>
            <a:ext cx="4224298" cy="340519"/>
          </a:xfrm>
          <a:prstGeom prst="wedgeRoundRectCallout">
            <a:avLst>
              <a:gd name="adj1" fmla="val -68707"/>
              <a:gd name="adj2" fmla="val 50739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Une référence de </a:t>
            </a:r>
            <a:r>
              <a:rPr lang="fr-FR" sz="1400" b="1" dirty="0">
                <a:latin typeface="Consolas" panose="020B0609020204030204" pitchFamily="49" charset="0"/>
                <a:cs typeface="Segoe UI" panose="020B0502040204020203" pitchFamily="34" charset="0"/>
              </a:rPr>
              <a:t>a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. '</a:t>
            </a:r>
            <a:r>
              <a:rPr lang="fr-FR" sz="1400" b="1" dirty="0">
                <a:latin typeface="Consolas" panose="020B0609020204030204" pitchFamily="49" charset="0"/>
                <a:cs typeface="Segoe UI" panose="020B0502040204020203" pitchFamily="34" charset="0"/>
              </a:rPr>
              <a:t>ra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' et '</a:t>
            </a:r>
            <a:r>
              <a:rPr lang="fr-FR" sz="1400" b="1" dirty="0">
                <a:latin typeface="Consolas" panose="020B0609020204030204" pitchFamily="49" charset="0"/>
                <a:cs typeface="Segoe UI" panose="020B0502040204020203" pitchFamily="34" charset="0"/>
              </a:rPr>
              <a:t>a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' sont la même chose. </a:t>
            </a:r>
          </a:p>
        </p:txBody>
      </p:sp>
      <p:sp>
        <p:nvSpPr>
          <p:cNvPr id="14" name="Bulle narrative : rectangle à coins arrondis 13">
            <a:extLst>
              <a:ext uri="{FF2B5EF4-FFF2-40B4-BE49-F238E27FC236}">
                <a16:creationId xmlns:a16="http://schemas.microsoft.com/office/drawing/2014/main" id="{D69C7A7B-6396-4AE7-A62B-9D3B6D140B8C}"/>
              </a:ext>
            </a:extLst>
          </p:cNvPr>
          <p:cNvSpPr/>
          <p:nvPr/>
        </p:nvSpPr>
        <p:spPr>
          <a:xfrm>
            <a:off x="4593784" y="2634931"/>
            <a:ext cx="4412119" cy="578882"/>
          </a:xfrm>
          <a:prstGeom prst="wedgeRoundRectCallout">
            <a:avLst>
              <a:gd name="adj1" fmla="val -53811"/>
              <a:gd name="adj2" fmla="val 25604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Une référence constante de </a:t>
            </a:r>
            <a:r>
              <a:rPr lang="fr-FR" sz="1400" b="1" dirty="0">
                <a:latin typeface="Consolas" panose="020B0609020204030204" pitchFamily="49" charset="0"/>
                <a:cs typeface="Segoe UI" panose="020B0502040204020203" pitchFamily="34" charset="0"/>
              </a:rPr>
              <a:t>a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. '</a:t>
            </a:r>
            <a:r>
              <a:rPr lang="fr-FR" sz="1400" b="1" dirty="0" err="1">
                <a:latin typeface="Consolas" panose="020B0609020204030204" pitchFamily="49" charset="0"/>
                <a:cs typeface="Segoe UI" panose="020B0502040204020203" pitchFamily="34" charset="0"/>
              </a:rPr>
              <a:t>cra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' ne peut pas être modifiée, c'est un accès en lecture seule vers '</a:t>
            </a:r>
            <a:r>
              <a:rPr lang="fr-FR" sz="1400" b="1" dirty="0">
                <a:latin typeface="Consolas" panose="020B0609020204030204" pitchFamily="49" charset="0"/>
                <a:cs typeface="Segoe UI" panose="020B0502040204020203" pitchFamily="34" charset="0"/>
              </a:rPr>
              <a:t>a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'.</a:t>
            </a:r>
          </a:p>
        </p:txBody>
      </p:sp>
      <p:sp>
        <p:nvSpPr>
          <p:cNvPr id="20" name="Bulle narrative : rectangle à coins arrondis 19">
            <a:extLst>
              <a:ext uri="{FF2B5EF4-FFF2-40B4-BE49-F238E27FC236}">
                <a16:creationId xmlns:a16="http://schemas.microsoft.com/office/drawing/2014/main" id="{95EE973F-102E-4AC4-BE22-A2AEAF9062CD}"/>
              </a:ext>
            </a:extLst>
          </p:cNvPr>
          <p:cNvSpPr/>
          <p:nvPr/>
        </p:nvSpPr>
        <p:spPr>
          <a:xfrm>
            <a:off x="4593127" y="3260256"/>
            <a:ext cx="4412119" cy="578882"/>
          </a:xfrm>
          <a:prstGeom prst="wedgeRoundRectCallout">
            <a:avLst>
              <a:gd name="adj1" fmla="val -68334"/>
              <a:gd name="adj2" fmla="val -49340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error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 C3892: '</a:t>
            </a:r>
            <a:r>
              <a:rPr lang="fr-FR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cra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' : vous ne pouvez pas assigner une variable </a:t>
            </a:r>
            <a:r>
              <a:rPr lang="fr-FR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const</a:t>
            </a:r>
            <a:endParaRPr lang="fr-F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51530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632FA2-8A4A-47B9-8D1E-E15205887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Trousse à outils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2F432E-1323-464D-BA98-81B4A647F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Pointeurs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F17FCE-A2BE-401E-A6BD-B2891AECE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20/11/2023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8D3134-7B8C-46C0-931C-23D8421B4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EEA3F5-8180-49EB-9CD6-DD4682D11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45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7CBC48E-201A-4161-B0CE-9A6F615ED5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fr-FR" sz="1400">
                <a:solidFill>
                  <a:srgbClr val="2F4E6C"/>
                </a:solidFill>
              </a:rPr>
              <a:t>Mémoire de l’ordinateur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Organisation de la mémoire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Les variables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Éviter le gaspillage</a:t>
            </a:r>
          </a:p>
          <a:p>
            <a:pPr lvl="0"/>
            <a:r>
              <a:rPr lang="fr-FR" sz="1400">
                <a:solidFill>
                  <a:srgbClr val="2F4E6C"/>
                </a:solidFill>
              </a:rPr>
              <a:t>Références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Références constantes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Passage par référence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Bilan sur les paramètres</a:t>
            </a:r>
          </a:p>
          <a:p>
            <a:pPr lvl="0"/>
            <a:r>
              <a:rPr lang="fr-FR" sz="14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Pointeurs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Déclaration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Affectation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Déréférencement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Pointeurs et tableaux</a:t>
            </a:r>
          </a:p>
          <a:p>
            <a:pPr lvl="1"/>
            <a:r>
              <a:rPr lang="fr-FR" sz="12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Référence vs pointeur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Pointeur vers fonction</a:t>
            </a:r>
            <a:endParaRPr lang="fr-FR" sz="1200" dirty="0">
              <a:solidFill>
                <a:srgbClr val="79D2FF"/>
              </a:solidFill>
            </a:endParaRPr>
          </a:p>
        </p:txBody>
      </p:sp>
      <p:sp>
        <p:nvSpPr>
          <p:cNvPr id="8" name="code">
            <a:extLst>
              <a:ext uri="{FF2B5EF4-FFF2-40B4-BE49-F238E27FC236}">
                <a16:creationId xmlns:a16="http://schemas.microsoft.com/office/drawing/2014/main" id="{96D56E94-2C5C-40F0-9E46-D90BB5793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4187" y="1635740"/>
            <a:ext cx="2509349" cy="3164860"/>
          </a:xfrm>
          <a:prstGeom prst="roundRect">
            <a:avLst>
              <a:gd name="adj" fmla="val 2345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200" b="1" i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a = </a:t>
            </a:r>
            <a:r>
              <a:rPr lang="fr-FR" sz="1200" b="1" i="0" dirty="0">
                <a:solidFill>
                  <a:srgbClr val="B8D7A3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fr-FR" sz="12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spcAft>
                <a:spcPts val="0"/>
              </a:spcAft>
            </a:pPr>
            <a:r>
              <a:rPr lang="fr-FR" sz="1200" b="1" i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b = </a:t>
            </a:r>
            <a:r>
              <a:rPr lang="fr-FR" sz="1200" b="1" i="0" dirty="0">
                <a:solidFill>
                  <a:srgbClr val="B8D7A3"/>
                </a:solidFill>
                <a:effectLst/>
                <a:latin typeface="consolas" panose="020B0609020204030204" pitchFamily="49" charset="0"/>
              </a:rPr>
              <a:t>4242</a:t>
            </a:r>
            <a:r>
              <a:rPr lang="fr-FR" sz="12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spcAft>
                <a:spcPts val="0"/>
              </a:spcAft>
            </a:pPr>
            <a:r>
              <a:rPr lang="fr-FR" sz="1200" b="1" i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* p = &amp;a;</a:t>
            </a:r>
          </a:p>
          <a:p>
            <a:pPr>
              <a:spcAft>
                <a:spcPts val="0"/>
              </a:spcAft>
            </a:pPr>
            <a:r>
              <a:rPr lang="fr-FR" sz="12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*p = </a:t>
            </a:r>
            <a:r>
              <a:rPr lang="fr-FR" sz="1200" b="1" i="0" dirty="0">
                <a:solidFill>
                  <a:srgbClr val="B8D7A3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fr-FR" sz="12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spcAft>
                <a:spcPts val="0"/>
              </a:spcAft>
            </a:pPr>
            <a:endParaRPr lang="fr-FR" sz="1200" b="1" i="0" dirty="0">
              <a:solidFill>
                <a:srgbClr val="DCDCDC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fr-FR" sz="1200" b="1" i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2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1" i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* pc = &amp;a;</a:t>
            </a:r>
          </a:p>
          <a:p>
            <a:pPr>
              <a:spcAft>
                <a:spcPts val="0"/>
              </a:spcAft>
            </a:pPr>
            <a:r>
              <a:rPr lang="fr-FR" sz="12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pc = &amp;b;</a:t>
            </a:r>
          </a:p>
          <a:p>
            <a:pPr>
              <a:spcAft>
                <a:spcPts val="0"/>
              </a:spcAft>
            </a:pPr>
            <a:r>
              <a:rPr lang="fr-FR" sz="1200" b="1" i="1" dirty="0"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//*pc = 42;</a:t>
            </a:r>
          </a:p>
          <a:p>
            <a:pPr>
              <a:spcAft>
                <a:spcPts val="0"/>
              </a:spcAft>
            </a:pPr>
            <a:endParaRPr lang="fr-FR" sz="1200" b="1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fr-FR" sz="1200" b="1" i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fr-FR" sz="1200" b="1" i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2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1" i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cp</a:t>
            </a:r>
            <a:r>
              <a:rPr lang="fr-FR" sz="12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= &amp;a;</a:t>
            </a:r>
          </a:p>
          <a:p>
            <a:pPr>
              <a:spcAft>
                <a:spcPts val="0"/>
              </a:spcAft>
            </a:pPr>
            <a:r>
              <a:rPr lang="fr-FR" sz="1200" b="1" i="1" dirty="0"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fr-FR" sz="1200" b="1" i="1" dirty="0" err="1"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cp</a:t>
            </a:r>
            <a:r>
              <a:rPr lang="fr-FR" sz="1200" b="1" i="1" dirty="0"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 = &amp;b;</a:t>
            </a:r>
            <a:endParaRPr lang="fr-FR" sz="1200" b="1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fr-FR" sz="12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200" b="1" i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cp</a:t>
            </a:r>
            <a:r>
              <a:rPr lang="fr-FR" sz="12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200" b="1" i="0" dirty="0">
                <a:solidFill>
                  <a:srgbClr val="B8D7A3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fr-FR" sz="12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spcAft>
                <a:spcPts val="0"/>
              </a:spcAft>
            </a:pPr>
            <a:endParaRPr lang="fr-FR" sz="1200" b="1" i="0" dirty="0">
              <a:solidFill>
                <a:srgbClr val="DCDCDC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fr-FR" sz="1200" b="1" i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2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1" i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fr-FR" sz="1200" b="1" i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2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1" i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cpc</a:t>
            </a:r>
            <a:r>
              <a:rPr lang="fr-FR" sz="12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= &amp;a;</a:t>
            </a:r>
          </a:p>
          <a:p>
            <a:pPr>
              <a:spcAft>
                <a:spcPts val="0"/>
              </a:spcAft>
            </a:pPr>
            <a:r>
              <a:rPr lang="fr-FR" sz="1200" b="1" i="1" dirty="0"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fr-FR" sz="1200" b="1" i="1" dirty="0" err="1"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cpc</a:t>
            </a:r>
            <a:r>
              <a:rPr lang="fr-FR" sz="1200" b="1" i="1" dirty="0"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 = &amp;b;</a:t>
            </a:r>
            <a:endParaRPr lang="fr-FR" sz="1200" b="1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fr-FR" sz="1200" b="1" i="1" dirty="0"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//*</a:t>
            </a:r>
            <a:r>
              <a:rPr lang="fr-FR" sz="1200" b="1" i="1" dirty="0" err="1"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cpc</a:t>
            </a:r>
            <a:r>
              <a:rPr lang="fr-FR" sz="1200" b="1" i="1" dirty="0"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 = 42;</a:t>
            </a:r>
            <a:endParaRPr lang="fr-FR" sz="1200" b="1" i="0" dirty="0">
              <a:solidFill>
                <a:srgbClr val="DCDCD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Bulle narrative : rectangle à coins arrondis 8">
            <a:extLst>
              <a:ext uri="{FF2B5EF4-FFF2-40B4-BE49-F238E27FC236}">
                <a16:creationId xmlns:a16="http://schemas.microsoft.com/office/drawing/2014/main" id="{FA04F2C4-14FD-4825-B454-D3D144819F3C}"/>
              </a:ext>
            </a:extLst>
          </p:cNvPr>
          <p:cNvSpPr/>
          <p:nvPr/>
        </p:nvSpPr>
        <p:spPr>
          <a:xfrm>
            <a:off x="3715250" y="1562192"/>
            <a:ext cx="1929518" cy="340519"/>
          </a:xfrm>
          <a:prstGeom prst="wedgeRoundRectCallout">
            <a:avLst>
              <a:gd name="adj1" fmla="val -56106"/>
              <a:gd name="adj2" fmla="val 38979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Deux variables </a:t>
            </a:r>
            <a:r>
              <a:rPr lang="fr-FR" sz="1400" b="1" dirty="0">
                <a:latin typeface="Consolas" panose="020B0609020204030204" pitchFamily="49" charset="0"/>
                <a:cs typeface="Segoe UI" panose="020B0502040204020203" pitchFamily="34" charset="0"/>
              </a:rPr>
              <a:t>a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 et </a:t>
            </a:r>
            <a:r>
              <a:rPr lang="fr-FR" sz="1400" b="1" dirty="0">
                <a:latin typeface="Consolas" panose="020B0609020204030204" pitchFamily="49" charset="0"/>
                <a:cs typeface="Segoe UI" panose="020B0502040204020203" pitchFamily="34" charset="0"/>
              </a:rPr>
              <a:t>b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0" name="Bulle narrative : rectangle à coins arrondis 9">
            <a:extLst>
              <a:ext uri="{FF2B5EF4-FFF2-40B4-BE49-F238E27FC236}">
                <a16:creationId xmlns:a16="http://schemas.microsoft.com/office/drawing/2014/main" id="{F4D4D17F-CFE4-4A15-8AF0-F8B4CBAA5A4B}"/>
              </a:ext>
            </a:extLst>
          </p:cNvPr>
          <p:cNvSpPr/>
          <p:nvPr/>
        </p:nvSpPr>
        <p:spPr>
          <a:xfrm>
            <a:off x="5690996" y="1732451"/>
            <a:ext cx="1706617" cy="340519"/>
          </a:xfrm>
          <a:prstGeom prst="wedgeRoundRectCallout">
            <a:avLst>
              <a:gd name="adj1" fmla="val -172034"/>
              <a:gd name="adj2" fmla="val 76220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Un pointeur vers </a:t>
            </a:r>
            <a:r>
              <a:rPr lang="fr-FR" sz="1400" b="1" dirty="0">
                <a:latin typeface="Consolas" panose="020B0609020204030204" pitchFamily="49" charset="0"/>
                <a:cs typeface="Segoe UI" panose="020B0502040204020203" pitchFamily="34" charset="0"/>
              </a:rPr>
              <a:t>a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1" name="Bulle narrative : rectangle à coins arrondis 10">
            <a:extLst>
              <a:ext uri="{FF2B5EF4-FFF2-40B4-BE49-F238E27FC236}">
                <a16:creationId xmlns:a16="http://schemas.microsoft.com/office/drawing/2014/main" id="{EF4B771D-E65B-4AB2-90B0-FA8A84DD6A39}"/>
              </a:ext>
            </a:extLst>
          </p:cNvPr>
          <p:cNvSpPr/>
          <p:nvPr/>
        </p:nvSpPr>
        <p:spPr>
          <a:xfrm>
            <a:off x="4665678" y="2504007"/>
            <a:ext cx="3891220" cy="817245"/>
          </a:xfrm>
          <a:prstGeom prst="wedgeRoundRectCallout">
            <a:avLst>
              <a:gd name="adj1" fmla="val -61280"/>
              <a:gd name="adj2" fmla="val -19381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Un pointeur vers </a:t>
            </a:r>
            <a:r>
              <a:rPr lang="fr-FR" sz="1400" b="1" dirty="0">
                <a:latin typeface="Consolas" panose="020B0609020204030204" pitchFamily="49" charset="0"/>
                <a:cs typeface="Segoe UI" panose="020B0502040204020203" pitchFamily="34" charset="0"/>
              </a:rPr>
              <a:t>a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 vue de façon constante. Le pointeur peut changer de destination, mais la donnée pointée ne peut être modifiée.</a:t>
            </a:r>
          </a:p>
        </p:txBody>
      </p:sp>
      <p:sp>
        <p:nvSpPr>
          <p:cNvPr id="12" name="Bulle narrative : rectangle à coins arrondis 11">
            <a:extLst>
              <a:ext uri="{FF2B5EF4-FFF2-40B4-BE49-F238E27FC236}">
                <a16:creationId xmlns:a16="http://schemas.microsoft.com/office/drawing/2014/main" id="{FBE084F2-E4A8-47EE-9D75-26FA5B5922DC}"/>
              </a:ext>
            </a:extLst>
          </p:cNvPr>
          <p:cNvSpPr/>
          <p:nvPr/>
        </p:nvSpPr>
        <p:spPr>
          <a:xfrm>
            <a:off x="4798819" y="3366511"/>
            <a:ext cx="3624938" cy="817245"/>
          </a:xfrm>
          <a:prstGeom prst="wedgeRoundRectCallout">
            <a:avLst>
              <a:gd name="adj1" fmla="val -66193"/>
              <a:gd name="adj2" fmla="val -39174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Un pointeur constant vers </a:t>
            </a:r>
            <a:r>
              <a:rPr lang="fr-FR" sz="1400" b="1" dirty="0">
                <a:latin typeface="Consolas" panose="020B0609020204030204" pitchFamily="49" charset="0"/>
                <a:cs typeface="Segoe UI" panose="020B0502040204020203" pitchFamily="34" charset="0"/>
              </a:rPr>
              <a:t>a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. Le pointeur ne peut pas changer de destination, mais la donnée pointée peut être modifiée.</a:t>
            </a:r>
          </a:p>
        </p:txBody>
      </p:sp>
      <p:sp>
        <p:nvSpPr>
          <p:cNvPr id="13" name="Bulle narrative : rectangle à coins arrondis 12">
            <a:extLst>
              <a:ext uri="{FF2B5EF4-FFF2-40B4-BE49-F238E27FC236}">
                <a16:creationId xmlns:a16="http://schemas.microsoft.com/office/drawing/2014/main" id="{79D07BA0-827B-4034-A80C-C54548440ACC}"/>
              </a:ext>
            </a:extLst>
          </p:cNvPr>
          <p:cNvSpPr/>
          <p:nvPr/>
        </p:nvSpPr>
        <p:spPr>
          <a:xfrm>
            <a:off x="4355635" y="2118229"/>
            <a:ext cx="2848312" cy="340519"/>
          </a:xfrm>
          <a:prstGeom prst="wedgeRoundRectCallout">
            <a:avLst>
              <a:gd name="adj1" fmla="val -87423"/>
              <a:gd name="adj2" fmla="val 21337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Accès à la donnée pointée par </a:t>
            </a:r>
            <a:r>
              <a:rPr lang="fr-FR" sz="1400" b="1" dirty="0">
                <a:latin typeface="Consolas" panose="020B0609020204030204" pitchFamily="49" charset="0"/>
                <a:cs typeface="Segoe UI" panose="020B0502040204020203" pitchFamily="34" charset="0"/>
              </a:rPr>
              <a:t>p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4" name="Bulle narrative : rectangle à coins arrondis 13">
            <a:extLst>
              <a:ext uri="{FF2B5EF4-FFF2-40B4-BE49-F238E27FC236}">
                <a16:creationId xmlns:a16="http://schemas.microsoft.com/office/drawing/2014/main" id="{FB68F2A0-BF6E-4FE9-882F-F9EC1814AD57}"/>
              </a:ext>
            </a:extLst>
          </p:cNvPr>
          <p:cNvSpPr/>
          <p:nvPr/>
        </p:nvSpPr>
        <p:spPr>
          <a:xfrm>
            <a:off x="5003536" y="4230690"/>
            <a:ext cx="3624938" cy="578882"/>
          </a:xfrm>
          <a:prstGeom prst="wedgeRoundRectCallout">
            <a:avLst>
              <a:gd name="adj1" fmla="val -55698"/>
              <a:gd name="adj2" fmla="val -47245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Un pointeur constant vers </a:t>
            </a:r>
            <a:r>
              <a:rPr lang="fr-FR" sz="1400" b="1" dirty="0">
                <a:latin typeface="Consolas" panose="020B0609020204030204" pitchFamily="49" charset="0"/>
                <a:cs typeface="Segoe UI" panose="020B0502040204020203" pitchFamily="34" charset="0"/>
              </a:rPr>
              <a:t>a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 vue de façon constante. Rien ne peut être modifié.</a:t>
            </a:r>
          </a:p>
        </p:txBody>
      </p:sp>
    </p:spTree>
    <p:extLst>
      <p:ext uri="{BB962C8B-B14F-4D97-AF65-F5344CB8AC3E}">
        <p14:creationId xmlns:p14="http://schemas.microsoft.com/office/powerpoint/2010/main" val="1774145549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DE2B9F-7A85-42F5-8927-6FF706D31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Pointeur vers fonction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E20BC9-70AF-4D6F-B60E-8004AD61E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dirty="0"/>
              <a:t>Les fonctions sont des portions de code stockées dans la mémoire.</a:t>
            </a:r>
          </a:p>
          <a:p>
            <a:pPr lvl="1"/>
            <a:r>
              <a:rPr lang="fr-FR" sz="1800" dirty="0"/>
              <a:t>Elles ont donc toutes une adresse</a:t>
            </a:r>
          </a:p>
          <a:p>
            <a:pPr lvl="1"/>
            <a:r>
              <a:rPr lang="fr-FR" sz="1800" dirty="0"/>
              <a:t>Le nom de la fonction est l’adresse de la fonction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9426E8A-F236-41B3-AA23-BA2B11811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20/11/2023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AF865B8-F287-4A5D-A978-CD4D523F8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9956CD-A1F4-47D8-94A6-4D16F5DDF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46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F0C72E8-A69D-401A-AB89-DA4452B276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 lnSpcReduction="10000"/>
          </a:bodyPr>
          <a:lstStyle/>
          <a:p>
            <a:pPr lvl="0"/>
            <a:r>
              <a:rPr lang="fr-FR" sz="1400" dirty="0">
                <a:solidFill>
                  <a:srgbClr val="2F4E6C"/>
                </a:solidFill>
              </a:rPr>
              <a:t>Mémoire de l’ordinateur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Organisation de la mémoire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Les variables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Éviter le gaspillage</a:t>
            </a:r>
          </a:p>
          <a:p>
            <a:pPr lvl="0"/>
            <a:r>
              <a:rPr lang="fr-FR" sz="1400" dirty="0">
                <a:solidFill>
                  <a:srgbClr val="2F4E6C"/>
                </a:solidFill>
              </a:rPr>
              <a:t>Références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Références constantes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Passage par référence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Bilan sur les paramètres</a:t>
            </a:r>
          </a:p>
          <a:p>
            <a:pPr lvl="0"/>
            <a:r>
              <a:rPr lang="fr-FR" sz="14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Pointeurs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Déclaration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Affectation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Déréférencement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Pointeurs et tableaux</a:t>
            </a:r>
          </a:p>
          <a:p>
            <a:pPr lvl="1"/>
            <a:r>
              <a:rPr lang="fr-FR" sz="1200" dirty="0">
                <a:solidFill>
                  <a:schemeClr val="bg2"/>
                </a:solidFill>
              </a:rPr>
              <a:t>Référence vs pointeur</a:t>
            </a:r>
          </a:p>
          <a:p>
            <a:pPr lvl="1"/>
            <a:r>
              <a:rPr lang="fr-FR" sz="12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Pointeur vers fonction</a:t>
            </a:r>
          </a:p>
        </p:txBody>
      </p:sp>
      <p:sp>
        <p:nvSpPr>
          <p:cNvPr id="8" name="code">
            <a:extLst>
              <a:ext uri="{FF2B5EF4-FFF2-40B4-BE49-F238E27FC236}">
                <a16:creationId xmlns:a16="http://schemas.microsoft.com/office/drawing/2014/main" id="{A9EFDD0A-74F1-43B0-ACB5-54D4823BE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1832" y="2427734"/>
            <a:ext cx="2330973" cy="871180"/>
          </a:xfrm>
          <a:prstGeom prst="roundRect">
            <a:avLst>
              <a:gd name="adj" fmla="val 5316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200" b="1" i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2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1" i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maFonction</a:t>
            </a:r>
            <a:r>
              <a:rPr lang="fr-FR" sz="12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1" i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n)</a:t>
            </a:r>
          </a:p>
          <a:p>
            <a:pPr>
              <a:spcAft>
                <a:spcPts val="0"/>
              </a:spcAft>
            </a:pPr>
            <a:r>
              <a:rPr lang="fr-FR" sz="12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spcAft>
                <a:spcPts val="0"/>
              </a:spcAft>
            </a:pP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2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1" i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fr-FR" sz="12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fr-FR" sz="1200" b="1" i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fr-FR" sz="12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&lt;&lt; n &lt;&lt; </a:t>
            </a:r>
            <a:r>
              <a:rPr lang="fr-FR" sz="1200" b="1" i="0" dirty="0"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'\n’</a:t>
            </a:r>
            <a:r>
              <a:rPr lang="fr-FR" sz="12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spcAft>
                <a:spcPts val="0"/>
              </a:spcAft>
            </a:pPr>
            <a:r>
              <a:rPr lang="fr-FR" sz="12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code">
            <a:extLst>
              <a:ext uri="{FF2B5EF4-FFF2-40B4-BE49-F238E27FC236}">
                <a16:creationId xmlns:a16="http://schemas.microsoft.com/office/drawing/2014/main" id="{33517DB4-D68E-434B-A73B-A6E6FEE50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1832" y="3426477"/>
            <a:ext cx="3479132" cy="1451967"/>
          </a:xfrm>
          <a:prstGeom prst="roundRect">
            <a:avLst>
              <a:gd name="adj" fmla="val 3609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200" b="1" i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maFonction</a:t>
            </a:r>
            <a:r>
              <a:rPr lang="fr-FR" sz="12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1" i="0" dirty="0">
                <a:solidFill>
                  <a:srgbClr val="B8D7A3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fr-FR" sz="12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spcAft>
                <a:spcPts val="0"/>
              </a:spcAft>
            </a:pPr>
            <a:endParaRPr lang="fr-FR" sz="1200" b="1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fr-FR" sz="1200" b="1" i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fr-FR" sz="12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1" i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autopMaFonction</a:t>
            </a:r>
            <a:r>
              <a:rPr lang="fr-FR" sz="12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200" b="1" i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maFonction</a:t>
            </a:r>
            <a:r>
              <a:rPr lang="fr-FR" sz="12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spcAft>
                <a:spcPts val="0"/>
              </a:spcAft>
            </a:pPr>
            <a:r>
              <a:rPr lang="fr-FR" sz="1200" b="1" i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autopMaFonction</a:t>
            </a:r>
            <a:r>
              <a:rPr lang="fr-FR" sz="12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1" i="0" dirty="0">
                <a:solidFill>
                  <a:srgbClr val="B8D7A3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fr-FR" sz="12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spcAft>
                <a:spcPts val="0"/>
              </a:spcAft>
            </a:pPr>
            <a:endParaRPr lang="fr-FR" sz="1200" b="1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fr-FR" sz="1200" b="1" i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2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(*</a:t>
            </a:r>
            <a:r>
              <a:rPr lang="fr-FR" sz="1200" b="1" i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pMaFonction</a:t>
            </a:r>
            <a:r>
              <a:rPr lang="fr-FR" sz="12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lang="fr-FR" sz="1200" b="1" i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2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 = </a:t>
            </a:r>
            <a:r>
              <a:rPr lang="fr-FR" sz="1200" b="1" i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maFonction</a:t>
            </a:r>
            <a:r>
              <a:rPr lang="fr-FR" sz="12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spcAft>
                <a:spcPts val="0"/>
              </a:spcAft>
            </a:pPr>
            <a:r>
              <a:rPr lang="fr-FR" sz="1200" b="1" i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pMaFonction</a:t>
            </a:r>
            <a:r>
              <a:rPr lang="fr-FR" sz="12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1" i="0" dirty="0">
                <a:solidFill>
                  <a:srgbClr val="B8D7A3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fr-FR" sz="12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0" name="Bulle narrative : rectangle à coins arrondis 9">
            <a:extLst>
              <a:ext uri="{FF2B5EF4-FFF2-40B4-BE49-F238E27FC236}">
                <a16:creationId xmlns:a16="http://schemas.microsoft.com/office/drawing/2014/main" id="{7D6866AF-1973-4DFC-A9AF-0BE3961CB9FB}"/>
              </a:ext>
            </a:extLst>
          </p:cNvPr>
          <p:cNvSpPr/>
          <p:nvPr/>
        </p:nvSpPr>
        <p:spPr>
          <a:xfrm>
            <a:off x="3678294" y="3073309"/>
            <a:ext cx="2620686" cy="340519"/>
          </a:xfrm>
          <a:prstGeom prst="wedgeRoundRectCallout">
            <a:avLst>
              <a:gd name="adj1" fmla="val -45043"/>
              <a:gd name="adj2" fmla="val 82643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Appel classique de la fonction.</a:t>
            </a:r>
          </a:p>
        </p:txBody>
      </p:sp>
      <p:sp>
        <p:nvSpPr>
          <p:cNvPr id="11" name="Bulle narrative : rectangle à coins arrondis 10">
            <a:extLst>
              <a:ext uri="{FF2B5EF4-FFF2-40B4-BE49-F238E27FC236}">
                <a16:creationId xmlns:a16="http://schemas.microsoft.com/office/drawing/2014/main" id="{ABF89AFE-2F2F-424B-BDBB-4B42302C5993}"/>
              </a:ext>
            </a:extLst>
          </p:cNvPr>
          <p:cNvSpPr/>
          <p:nvPr/>
        </p:nvSpPr>
        <p:spPr>
          <a:xfrm>
            <a:off x="5928218" y="3450334"/>
            <a:ext cx="2989137" cy="817245"/>
          </a:xfrm>
          <a:prstGeom prst="wedgeRoundRectCallout">
            <a:avLst>
              <a:gd name="adj1" fmla="val -63945"/>
              <a:gd name="adj2" fmla="val 15328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autopMaFonction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 est un pointeur vers </a:t>
            </a:r>
            <a:r>
              <a:rPr lang="fr-FR" sz="1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maFonction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 dont le type est déterminé automatiquement.</a:t>
            </a:r>
          </a:p>
        </p:txBody>
      </p:sp>
      <p:sp>
        <p:nvSpPr>
          <p:cNvPr id="12" name="Bulle narrative : rectangle à coins arrondis 11">
            <a:extLst>
              <a:ext uri="{FF2B5EF4-FFF2-40B4-BE49-F238E27FC236}">
                <a16:creationId xmlns:a16="http://schemas.microsoft.com/office/drawing/2014/main" id="{D1BEFFFD-97DA-44B6-BFAA-5DDC85BEA20D}"/>
              </a:ext>
            </a:extLst>
          </p:cNvPr>
          <p:cNvSpPr/>
          <p:nvPr/>
        </p:nvSpPr>
        <p:spPr>
          <a:xfrm>
            <a:off x="5868793" y="4301798"/>
            <a:ext cx="3273619" cy="578882"/>
          </a:xfrm>
          <a:prstGeom prst="wedgeRoundRectCallout">
            <a:avLst>
              <a:gd name="adj1" fmla="val -52590"/>
              <a:gd name="adj2" fmla="val -15493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pMaFonction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 est un pointeur vers </a:t>
            </a:r>
            <a:r>
              <a:rPr lang="fr-FR" sz="1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maFonction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 dont le type est spécifié.</a:t>
            </a:r>
          </a:p>
        </p:txBody>
      </p:sp>
    </p:spTree>
    <p:extLst>
      <p:ext uri="{BB962C8B-B14F-4D97-AF65-F5344CB8AC3E}">
        <p14:creationId xmlns:p14="http://schemas.microsoft.com/office/powerpoint/2010/main" val="346569405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BBB5DE-AE67-4F0D-9E78-81F5DB028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Pointeur vers fonction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FE68425-436E-46C6-AD04-2014B0C49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fonctions deviennent donc des données comme les autres !</a:t>
            </a:r>
            <a:r>
              <a:rPr lang="fr-FR" sz="1200" dirty="0"/>
              <a:t> (presque)</a:t>
            </a:r>
          </a:p>
          <a:p>
            <a:r>
              <a:rPr lang="fr-FR" dirty="0"/>
              <a:t>Exemple d’usage</a:t>
            </a:r>
          </a:p>
          <a:p>
            <a:pPr lvl="1"/>
            <a:r>
              <a:rPr lang="fr-FR" dirty="0"/>
              <a:t>Nous souhaitons créer une calculette simple capable de calculer des expressions du type :</a:t>
            </a:r>
          </a:p>
          <a:p>
            <a:pPr marL="457200" lvl="1" indent="0" algn="ctr">
              <a:buNone/>
            </a:pPr>
            <a:r>
              <a:rPr lang="fr-FR" b="1" i="0" dirty="0"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"12+43*52-4/68"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Tx/>
              <a:buBlip>
                <a:blip r:embed="rId4"/>
              </a:buBlip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Les opérations seront prises dans l’ordre (pas de prise en compte de la priorité des opérateurs)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7DCCB3E-8367-4BAB-BD2E-8F4F54E52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20/11/2023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DCDE8B2-3CD0-404B-93C3-AA612E2CC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6CB594-4ED6-4A83-8F2E-A87A2A2B9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47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0D210B5-62C3-4AE1-ACA5-1752413C0F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fr-FR" sz="1400">
                <a:solidFill>
                  <a:srgbClr val="2F4E6C"/>
                </a:solidFill>
              </a:rPr>
              <a:t>Mémoire de l’ordinateur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Organisation de la mémoire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Les variables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Éviter le gaspillage</a:t>
            </a:r>
          </a:p>
          <a:p>
            <a:pPr lvl="0"/>
            <a:r>
              <a:rPr lang="fr-FR" sz="1400">
                <a:solidFill>
                  <a:srgbClr val="2F4E6C"/>
                </a:solidFill>
              </a:rPr>
              <a:t>Références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Références constantes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Passage par référence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Bilan sur les paramètres</a:t>
            </a:r>
          </a:p>
          <a:p>
            <a:pPr lvl="0"/>
            <a:r>
              <a:rPr lang="fr-FR" sz="14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Pointeurs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Déclaration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Affectation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Déréférencement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Pointeurs et tableaux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Référence vs pointeur</a:t>
            </a:r>
          </a:p>
          <a:p>
            <a:pPr lvl="1"/>
            <a:r>
              <a:rPr lang="fr-FR" sz="12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Pointeur vers fonction</a:t>
            </a:r>
            <a:endParaRPr lang="fr-FR" sz="1200" b="1" dirty="0">
              <a:solidFill>
                <a:srgbClr val="EFFAFF"/>
              </a:solidFill>
              <a:effectLst>
                <a:outerShdw blurRad="63500" dist="37357" dir="2700000" rotWithShape="0">
                  <a:srgbClr val="EFFAFF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à coins arrondis 1">
            <a:hlinkClick r:id="rId5" action="ppaction://hlinkfile"/>
            <a:extLst>
              <a:ext uri="{FF2B5EF4-FFF2-40B4-BE49-F238E27FC236}">
                <a16:creationId xmlns:a16="http://schemas.microsoft.com/office/drawing/2014/main" id="{476C6B4E-1BC1-4742-9F25-D37CA64FB1C3}"/>
              </a:ext>
            </a:extLst>
          </p:cNvPr>
          <p:cNvSpPr/>
          <p:nvPr/>
        </p:nvSpPr>
        <p:spPr>
          <a:xfrm>
            <a:off x="4571400" y="4227934"/>
            <a:ext cx="2133600" cy="4000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Calibri" panose="020F0502020204030204" pitchFamily="34" charset="0"/>
              </a:rPr>
              <a:t>Voir le programme</a:t>
            </a:r>
          </a:p>
        </p:txBody>
      </p:sp>
      <p:pic>
        <p:nvPicPr>
          <p:cNvPr id="9" name="Deuces">
            <a:hlinkClick r:id="" action="ppaction://media"/>
            <a:extLst>
              <a:ext uri="{FF2B5EF4-FFF2-40B4-BE49-F238E27FC236}">
                <a16:creationId xmlns:a16="http://schemas.microsoft.com/office/drawing/2014/main" id="{D167C8CC-4887-483D-971E-C75F24BFD8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1000" out="1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57211" y="392234"/>
            <a:ext cx="609600" cy="609600"/>
          </a:xfrm>
          <a:prstGeom prst="rect">
            <a:avLst/>
          </a:prstGeom>
        </p:spPr>
      </p:pic>
      <p:sp>
        <p:nvSpPr>
          <p:cNvPr id="10" name="Bouton stop">
            <a:extLst>
              <a:ext uri="{FF2B5EF4-FFF2-40B4-BE49-F238E27FC236}">
                <a16:creationId xmlns:a16="http://schemas.microsoft.com/office/drawing/2014/main" id="{CBE3BB8C-5050-43C6-8099-8FA4491A20C1}"/>
              </a:ext>
            </a:extLst>
          </p:cNvPr>
          <p:cNvSpPr/>
          <p:nvPr/>
        </p:nvSpPr>
        <p:spPr>
          <a:xfrm>
            <a:off x="8409611" y="4784930"/>
            <a:ext cx="304800" cy="30480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⏹</a:t>
            </a:r>
            <a:endParaRPr lang="fr-FR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340856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79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8" grpId="0" animBg="1"/>
      <p:bldP spid="10" grpId="0" animBg="1"/>
      <p:bldP spid="10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46" y="1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20/11/2023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48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0000" y="0"/>
            <a:ext cx="2844000" cy="33930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6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950">
        <p14:prism dir="r"/>
      </p:transition>
    </mc:Choice>
    <mc:Fallback xmlns="">
      <p:transition spd="slow" advTm="9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33333E-6 L 0.00017 0.2 " pathEditMode="relative" rAng="0" ptsTypes="AA">
                                      <p:cBhvr>
                                        <p:cTn id="31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2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31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4" grpId="0"/>
      <p:bldP spid="5" grpId="0"/>
      <p:bldP spid="6" grpId="0" animBg="1"/>
      <p:bldP spid="9" grpId="0" animBg="1"/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6" y="1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vitr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7525" y="232727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2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B1A8E31-2739-4E9F-9054-957A6EAC7D55}"/>
              </a:ext>
            </a:extLst>
          </p:cNvPr>
          <p:cNvSpPr/>
          <p:nvPr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DB2E17-E888-4E71-A5E8-0D967A682C83}"/>
              </a:ext>
            </a:extLst>
          </p:cNvPr>
          <p:cNvSpPr/>
          <p:nvPr/>
        </p:nvSpPr>
        <p:spPr>
          <a:xfrm>
            <a:off x="936180" y="-3592"/>
            <a:ext cx="8206674" cy="346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706E31D-5458-49BF-9D39-C1F99CC11E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0000" y="0"/>
            <a:ext cx="2844000" cy="33930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4116226-0131-45C4-BE8B-4031EE03F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42900"/>
            <a:ext cx="8839200" cy="685799"/>
          </a:xfrm>
        </p:spPr>
        <p:txBody>
          <a:bodyPr>
            <a:normAutofit fontScale="90000"/>
          </a:bodyPr>
          <a:lstStyle/>
          <a:p>
            <a:r>
              <a:rPr lang="fr-FR" dirty="0"/>
              <a:t>Organisation des données dans la mémoire</a:t>
            </a:r>
          </a:p>
        </p:txBody>
      </p:sp>
      <p:sp>
        <p:nvSpPr>
          <p:cNvPr id="19" name="Espace réservé du contenu 18">
            <a:extLst>
              <a:ext uri="{FF2B5EF4-FFF2-40B4-BE49-F238E27FC236}">
                <a16:creationId xmlns:a16="http://schemas.microsoft.com/office/drawing/2014/main" id="{21754201-F2D7-49D0-A507-16E38AC94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Vu d’un code C++, la mémoire de l’ordinateur est </a:t>
            </a:r>
            <a:r>
              <a:rPr lang="fr-FR" i="1" dirty="0"/>
              <a:t>comme</a:t>
            </a:r>
            <a:r>
              <a:rPr lang="fr-FR" dirty="0"/>
              <a:t> un énorme </a:t>
            </a:r>
            <a:r>
              <a:rPr lang="fr-FR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tableau d’octets</a:t>
            </a:r>
          </a:p>
          <a:p>
            <a:pPr lvl="1"/>
            <a:r>
              <a:rPr lang="fr-FR" dirty="0"/>
              <a:t>L’indice de chaque octet dans ce tableau est l’</a:t>
            </a:r>
            <a:r>
              <a:rPr lang="fr-FR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adresse</a:t>
            </a:r>
            <a:r>
              <a:rPr lang="fr-FR" dirty="0"/>
              <a:t> de l’octet.</a:t>
            </a:r>
          </a:p>
          <a:p>
            <a:pPr lvl="1"/>
            <a:r>
              <a:rPr lang="fr-FR" dirty="0"/>
              <a:t>Ce tableau contient TOUTES les informations de votre programme :</a:t>
            </a:r>
          </a:p>
          <a:p>
            <a:pPr lvl="2"/>
            <a:r>
              <a:rPr lang="fr-FR" dirty="0"/>
              <a:t>Le code machine du processus</a:t>
            </a:r>
          </a:p>
          <a:p>
            <a:pPr lvl="2"/>
            <a:r>
              <a:rPr lang="fr-FR" dirty="0"/>
              <a:t>Les variables de votre programme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521E34F-EEA6-4036-8084-08FBCAA7BF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6" y="4914920"/>
            <a:ext cx="2283653" cy="228600"/>
          </a:xfrm>
        </p:spPr>
        <p:txBody>
          <a:bodyPr/>
          <a:lstStyle/>
          <a:p>
            <a:fld id="{13E659B8-7508-4E5B-A384-6019B9D870F7}" type="datetime1">
              <a:rPr lang="fr-FR" smtClean="0"/>
              <a:pPr/>
              <a:t>20/11/2023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E6FD503-4792-4CDC-8F68-101F7E446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0" y="4914920"/>
            <a:ext cx="6445617" cy="228580"/>
          </a:xfrm>
        </p:spPr>
        <p:txBody>
          <a:bodyPr/>
          <a:lstStyle/>
          <a:p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BE648A-22CA-4EBA-A97A-999C475C6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1618" y="4811316"/>
            <a:ext cx="371475" cy="275034"/>
          </a:xfrm>
        </p:spPr>
        <p:txBody>
          <a:bodyPr/>
          <a:lstStyle/>
          <a:p>
            <a:fld id="{FED38763-6C8A-413F-B744-2C0F40D941F6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6FE11F3-4644-4F80-A1E5-D7FA530573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88" y="1085850"/>
            <a:ext cx="2284412" cy="3829050"/>
          </a:xfrm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 fontScale="92500" lnSpcReduction="20000"/>
          </a:bodyPr>
          <a:lstStyle/>
          <a:p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Mémoire de l’ordinateur</a:t>
            </a:r>
          </a:p>
          <a:p>
            <a:pPr lvl="1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Organisation de la mémoire</a:t>
            </a:r>
          </a:p>
          <a:p>
            <a:pPr lvl="1"/>
            <a:r>
              <a:rPr lang="fr-FR" dirty="0"/>
              <a:t>Les variables</a:t>
            </a:r>
          </a:p>
          <a:p>
            <a:pPr lvl="1"/>
            <a:r>
              <a:rPr lang="fr-FR" dirty="0"/>
              <a:t>Éviter le gaspillage</a:t>
            </a:r>
          </a:p>
          <a:p>
            <a:r>
              <a:rPr lang="fr-FR" dirty="0"/>
              <a:t>Références</a:t>
            </a:r>
          </a:p>
          <a:p>
            <a:pPr lvl="1"/>
            <a:r>
              <a:rPr lang="fr-FR" dirty="0"/>
              <a:t>Définition</a:t>
            </a:r>
          </a:p>
          <a:p>
            <a:pPr lvl="1"/>
            <a:r>
              <a:rPr lang="fr-FR" dirty="0"/>
              <a:t>Références constantes</a:t>
            </a:r>
          </a:p>
          <a:p>
            <a:pPr lvl="1"/>
            <a:r>
              <a:rPr lang="fr-FR" dirty="0"/>
              <a:t>Passage par référence</a:t>
            </a:r>
          </a:p>
          <a:p>
            <a:pPr lvl="1"/>
            <a:r>
              <a:rPr lang="fr-FR" dirty="0"/>
              <a:t>Bilan sur les paramètres</a:t>
            </a:r>
          </a:p>
          <a:p>
            <a:r>
              <a:rPr lang="fr-FR" dirty="0"/>
              <a:t>Pointeurs</a:t>
            </a:r>
          </a:p>
          <a:p>
            <a:pPr lvl="1"/>
            <a:r>
              <a:rPr lang="fr-FR" dirty="0"/>
              <a:t>Définition</a:t>
            </a:r>
          </a:p>
          <a:p>
            <a:pPr lvl="1"/>
            <a:r>
              <a:rPr lang="fr-FR" dirty="0"/>
              <a:t>Déclaration</a:t>
            </a:r>
          </a:p>
          <a:p>
            <a:pPr lvl="1"/>
            <a:r>
              <a:rPr lang="fr-FR" dirty="0"/>
              <a:t>Affectation</a:t>
            </a:r>
          </a:p>
          <a:p>
            <a:pPr lvl="1"/>
            <a:r>
              <a:rPr lang="fr-FR" dirty="0"/>
              <a:t>Déréférencement</a:t>
            </a:r>
          </a:p>
          <a:p>
            <a:pPr lvl="1"/>
            <a:r>
              <a:rPr lang="fr-FR" dirty="0"/>
              <a:t>Pointeurs et tableaux</a:t>
            </a:r>
          </a:p>
          <a:p>
            <a:pPr lvl="1"/>
            <a:r>
              <a:rPr lang="fr-FR" dirty="0"/>
              <a:t>Référence vs pointeur</a:t>
            </a:r>
          </a:p>
          <a:p>
            <a:pPr lvl="1"/>
            <a:r>
              <a:rPr lang="fr-FR" dirty="0"/>
              <a:t>Pointeur vers fonction</a:t>
            </a:r>
          </a:p>
        </p:txBody>
      </p:sp>
    </p:spTree>
    <p:extLst>
      <p:ext uri="{BB962C8B-B14F-4D97-AF65-F5344CB8AC3E}">
        <p14:creationId xmlns:p14="http://schemas.microsoft.com/office/powerpoint/2010/main" val="2447489140"/>
      </p:ext>
    </p:extLst>
  </p:cSld>
  <p:clrMapOvr>
    <a:masterClrMapping/>
  </p:clrMapOvr>
  <p:transition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11875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 advTm="0">
        <p15:prstTrans prst="fracture"/>
      </p:transition>
    </mc:Choice>
    <mc:Fallback xmlns="">
      <p:transition spd="slow" advTm="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17E6BA-4373-4478-9AB2-66F4E9EC0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Définition informatique d’un tableau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770381-AD49-463F-A813-D93FCB185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4800" y="1085850"/>
            <a:ext cx="3655352" cy="3829050"/>
          </a:xfrm>
        </p:spPr>
        <p:txBody>
          <a:bodyPr/>
          <a:lstStyle/>
          <a:p>
            <a:r>
              <a:rPr lang="fr-FR" dirty="0"/>
              <a:t>Un </a:t>
            </a:r>
            <a:r>
              <a:rPr lang="fr-FR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tableau</a:t>
            </a:r>
            <a:r>
              <a:rPr lang="fr-FR" dirty="0"/>
              <a:t> est un ensemble d’éléments du </a:t>
            </a:r>
            <a:r>
              <a:rPr lang="fr-FR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même type</a:t>
            </a:r>
            <a:r>
              <a:rPr lang="fr-FR" dirty="0"/>
              <a:t> stockés de façon </a:t>
            </a:r>
            <a:r>
              <a:rPr lang="fr-FR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contigüe</a:t>
            </a:r>
            <a:r>
              <a:rPr lang="fr-FR" dirty="0"/>
              <a:t> dans la mémoire.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05E27FA-706A-4959-8764-3DECDEC32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20/11/2023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D499D46-B6B6-4E9B-A13E-849927CF8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10F879D-6E20-4F1C-AF20-37197FC0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51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D71F9503-A1BE-4A9D-A497-4B8C23151F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sz="9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Tableaux</a:t>
            </a:r>
          </a:p>
          <a:p>
            <a:pPr lvl="1"/>
            <a:r>
              <a:rPr lang="fr-FR" sz="800" dirty="0">
                <a:solidFill>
                  <a:schemeClr val="bg2"/>
                </a:solidFill>
              </a:rPr>
              <a:t>Tableaux par l’exemple</a:t>
            </a:r>
          </a:p>
          <a:p>
            <a:pPr lvl="1"/>
            <a:r>
              <a:rPr lang="fr-FR" sz="8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Un tableau en mémoire</a:t>
            </a:r>
          </a:p>
          <a:p>
            <a:pPr lvl="1"/>
            <a:r>
              <a:rPr lang="fr-FR" sz="800" dirty="0">
                <a:solidFill>
                  <a:srgbClr val="79D2FF"/>
                </a:solidFill>
              </a:rPr>
              <a:t>Syntaxe de création</a:t>
            </a:r>
          </a:p>
          <a:p>
            <a:pPr lvl="1"/>
            <a:r>
              <a:rPr lang="fr-FR" sz="800" dirty="0">
                <a:solidFill>
                  <a:srgbClr val="79D2FF"/>
                </a:solidFill>
              </a:rPr>
              <a:t>Accès aux éléments</a:t>
            </a:r>
          </a:p>
          <a:p>
            <a:pPr lvl="1"/>
            <a:r>
              <a:rPr lang="fr-FR" sz="800" dirty="0">
                <a:solidFill>
                  <a:srgbClr val="79D2FF"/>
                </a:solidFill>
              </a:rPr>
              <a:t>Parcours</a:t>
            </a:r>
          </a:p>
          <a:p>
            <a:pPr lvl="1"/>
            <a:r>
              <a:rPr lang="fr-FR" sz="800" dirty="0">
                <a:solidFill>
                  <a:srgbClr val="79D2FF"/>
                </a:solidFill>
              </a:rPr>
              <a:t>Taille d’un tableau</a:t>
            </a:r>
          </a:p>
          <a:p>
            <a:pPr lvl="1"/>
            <a:r>
              <a:rPr lang="fr-FR" sz="800" dirty="0">
                <a:solidFill>
                  <a:srgbClr val="79D2FF"/>
                </a:solidFill>
              </a:rPr>
              <a:t>Copier un tableau</a:t>
            </a:r>
          </a:p>
          <a:p>
            <a:pPr lvl="1"/>
            <a:r>
              <a:rPr lang="fr-FR" sz="800" dirty="0">
                <a:solidFill>
                  <a:srgbClr val="79D2FF"/>
                </a:solidFill>
              </a:rPr>
              <a:t>Syntaxe moderne</a:t>
            </a:r>
          </a:p>
          <a:p>
            <a:pPr lvl="1"/>
            <a:r>
              <a:rPr lang="fr-FR" sz="800" dirty="0">
                <a:solidFill>
                  <a:srgbClr val="79D2FF"/>
                </a:solidFill>
              </a:rPr>
              <a:t>Bilan sur les tableaux de taille fixe</a:t>
            </a:r>
          </a:p>
          <a:p>
            <a:pPr lvl="1"/>
            <a:r>
              <a:rPr lang="fr-FR" sz="800" dirty="0">
                <a:solidFill>
                  <a:srgbClr val="79D2FF"/>
                </a:solidFill>
              </a:rPr>
              <a:t>Tableau de taille dynamique</a:t>
            </a:r>
          </a:p>
          <a:p>
            <a:pPr lvl="1"/>
            <a:r>
              <a:rPr lang="fr-FR" sz="800" dirty="0">
                <a:solidFill>
                  <a:srgbClr val="79D2FF"/>
                </a:solidFill>
              </a:rPr>
              <a:t>Changement de taille</a:t>
            </a:r>
          </a:p>
          <a:p>
            <a:pPr lvl="1"/>
            <a:r>
              <a:rPr lang="fr-FR" sz="800" dirty="0">
                <a:solidFill>
                  <a:srgbClr val="79D2FF"/>
                </a:solidFill>
              </a:rPr>
              <a:t>Ajout / suppression en fin</a:t>
            </a:r>
          </a:p>
          <a:p>
            <a:pPr lvl="1"/>
            <a:r>
              <a:rPr lang="fr-FR" sz="800" dirty="0">
                <a:solidFill>
                  <a:srgbClr val="79D2FF"/>
                </a:solidFill>
              </a:rPr>
              <a:t>Bilan</a:t>
            </a:r>
          </a:p>
          <a:p>
            <a:pPr lvl="0"/>
            <a:r>
              <a:rPr lang="fr-FR" sz="900" dirty="0">
                <a:solidFill>
                  <a:srgbClr val="79D2FF"/>
                </a:solidFill>
              </a:rPr>
              <a:t>Chaines de caractères</a:t>
            </a:r>
          </a:p>
          <a:p>
            <a:pPr lvl="1"/>
            <a:r>
              <a:rPr lang="fr-FR" sz="800" dirty="0">
                <a:solidFill>
                  <a:srgbClr val="79D2FF"/>
                </a:solidFill>
              </a:rPr>
              <a:t>Codage des caractères</a:t>
            </a:r>
          </a:p>
          <a:p>
            <a:pPr lvl="1"/>
            <a:r>
              <a:rPr lang="fr-FR" sz="800" dirty="0">
                <a:solidFill>
                  <a:srgbClr val="79D2FF"/>
                </a:solidFill>
              </a:rPr>
              <a:t>Manipulation de chaines</a:t>
            </a:r>
          </a:p>
          <a:p>
            <a:pPr lvl="1"/>
            <a:r>
              <a:rPr lang="fr-FR" sz="800" dirty="0">
                <a:solidFill>
                  <a:srgbClr val="79D2FF"/>
                </a:solidFill>
              </a:rPr>
              <a:t>Chaines de longueur dynamique</a:t>
            </a:r>
          </a:p>
          <a:p>
            <a:pPr lvl="1"/>
            <a:r>
              <a:rPr lang="fr-FR" sz="800" dirty="0">
                <a:solidFill>
                  <a:srgbClr val="79D2FF"/>
                </a:solidFill>
              </a:rPr>
              <a:t>Bilan</a:t>
            </a:r>
          </a:p>
          <a:p>
            <a:pPr lvl="0"/>
            <a:r>
              <a:rPr lang="fr-FR" sz="900" dirty="0">
                <a:solidFill>
                  <a:srgbClr val="79D2FF"/>
                </a:solidFill>
              </a:rPr>
              <a:t>Tableaux à plusieurs dimensions</a:t>
            </a:r>
          </a:p>
          <a:p>
            <a:pPr lvl="1"/>
            <a:r>
              <a:rPr lang="fr-FR" sz="800" dirty="0">
                <a:solidFill>
                  <a:srgbClr val="79D2FF"/>
                </a:solidFill>
              </a:rPr>
              <a:t>Dimension</a:t>
            </a:r>
          </a:p>
          <a:p>
            <a:pPr lvl="1"/>
            <a:r>
              <a:rPr lang="fr-FR" sz="800" dirty="0">
                <a:solidFill>
                  <a:srgbClr val="79D2FF"/>
                </a:solidFill>
              </a:rPr>
              <a:t>Création</a:t>
            </a:r>
          </a:p>
          <a:p>
            <a:pPr lvl="1"/>
            <a:r>
              <a:rPr lang="fr-FR" sz="800" dirty="0">
                <a:solidFill>
                  <a:srgbClr val="79D2FF"/>
                </a:solidFill>
              </a:rPr>
              <a:t>Parcours</a:t>
            </a:r>
          </a:p>
          <a:p>
            <a:pPr lvl="1"/>
            <a:r>
              <a:rPr lang="fr-FR" sz="800" dirty="0">
                <a:solidFill>
                  <a:srgbClr val="79D2FF"/>
                </a:solidFill>
              </a:rPr>
              <a:t>Syntaxe moderne</a:t>
            </a:r>
          </a:p>
          <a:p>
            <a:pPr lvl="1"/>
            <a:r>
              <a:rPr lang="fr-FR" sz="800" dirty="0">
                <a:solidFill>
                  <a:srgbClr val="79D2FF"/>
                </a:solidFill>
              </a:rPr>
              <a:t>Tableaux dynamiques à 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F52EE1-D7DD-4165-8171-B8C3FEA7B79D}"/>
              </a:ext>
            </a:extLst>
          </p:cNvPr>
          <p:cNvSpPr/>
          <p:nvPr/>
        </p:nvSpPr>
        <p:spPr>
          <a:xfrm>
            <a:off x="7904080" y="1082618"/>
            <a:ext cx="864096" cy="331236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78A94E5-EF85-4A63-BAF8-8D807A499DD0}"/>
              </a:ext>
            </a:extLst>
          </p:cNvPr>
          <p:cNvSpPr txBox="1"/>
          <p:nvPr/>
        </p:nvSpPr>
        <p:spPr bwMode="auto">
          <a:xfrm>
            <a:off x="7754794" y="4390991"/>
            <a:ext cx="1148904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400" kern="1200" dirty="0">
                <a:latin typeface="Segoe UI" panose="020B0502040204020203" pitchFamily="34" charset="0"/>
                <a:cs typeface="Segoe UI" panose="020B0502040204020203" pitchFamily="34" charset="0"/>
              </a:rPr>
              <a:t>Mémoire de</a:t>
            </a:r>
            <a:br>
              <a:rPr lang="fr-FR" sz="1400" kern="12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fr-FR" sz="1400" kern="1200" dirty="0">
                <a:latin typeface="Segoe UI" panose="020B0502040204020203" pitchFamily="34" charset="0"/>
                <a:cs typeface="Segoe UI" panose="020B0502040204020203" pitchFamily="34" charset="0"/>
              </a:rPr>
              <a:t>l’ordinateur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432E4869-4EE7-4C85-B825-171DD6C9E1DE}"/>
              </a:ext>
            </a:extLst>
          </p:cNvPr>
          <p:cNvGrpSpPr/>
          <p:nvPr/>
        </p:nvGrpSpPr>
        <p:grpSpPr>
          <a:xfrm>
            <a:off x="7173506" y="2852330"/>
            <a:ext cx="1594670" cy="276999"/>
            <a:chOff x="7166624" y="2852330"/>
            <a:chExt cx="1594670" cy="27699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E42D367-3CFE-49E8-9DFE-5E3F6E40F1D2}"/>
                </a:ext>
              </a:extLst>
            </p:cNvPr>
            <p:cNvSpPr/>
            <p:nvPr/>
          </p:nvSpPr>
          <p:spPr>
            <a:xfrm>
              <a:off x="7897198" y="2882818"/>
              <a:ext cx="864096" cy="21602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2A230B16-0690-4520-81B5-FDD9B3CE71B7}"/>
                </a:ext>
              </a:extLst>
            </p:cNvPr>
            <p:cNvSpPr txBox="1"/>
            <p:nvPr/>
          </p:nvSpPr>
          <p:spPr bwMode="auto">
            <a:xfrm>
              <a:off x="7166624" y="2852330"/>
              <a:ext cx="649538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fr-FR" sz="1200" kern="1200" dirty="0">
                  <a:latin typeface="Lucida Console" panose="020B0609040504020204" pitchFamily="49" charset="0"/>
                  <a:cs typeface="Segoe UI" panose="020B0502040204020203" pitchFamily="34" charset="0"/>
                </a:rPr>
                <a:t>note1</a:t>
              </a:r>
            </a:p>
          </p:txBody>
        </p:sp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77E155C2-C8DA-4E14-93CE-BAB917DDA9F2}"/>
                </a:ext>
              </a:extLst>
            </p:cNvPr>
            <p:cNvCxnSpPr>
              <a:cxnSpLocks/>
              <a:stCxn id="11" idx="1"/>
              <a:endCxn id="12" idx="3"/>
            </p:cNvCxnSpPr>
            <p:nvPr/>
          </p:nvCxnSpPr>
          <p:spPr>
            <a:xfrm flipH="1">
              <a:off x="7816162" y="2990830"/>
              <a:ext cx="8103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494F0EBA-D25F-422A-9AF4-DCE77F66D820}"/>
              </a:ext>
            </a:extLst>
          </p:cNvPr>
          <p:cNvSpPr txBox="1"/>
          <p:nvPr/>
        </p:nvSpPr>
        <p:spPr bwMode="auto">
          <a:xfrm>
            <a:off x="7904080" y="2882109"/>
            <a:ext cx="864096" cy="21602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algn="ctr">
              <a:lnSpc>
                <a:spcPct val="120000"/>
              </a:lnSpc>
            </a:pPr>
            <a:r>
              <a:rPr lang="fr-FR" sz="2000" dirty="0">
                <a:solidFill>
                  <a:schemeClr val="bg1"/>
                </a:solidFill>
                <a:latin typeface="Lucida Console" panose="020B0609040504020204" pitchFamily="49" charset="0"/>
                <a:cs typeface="Segoe UI" panose="020B0502040204020203" pitchFamily="34" charset="0"/>
              </a:rPr>
              <a:t>12.0</a:t>
            </a:r>
            <a:endParaRPr lang="fr-FR" sz="2000" kern="1200" dirty="0">
              <a:solidFill>
                <a:schemeClr val="bg1"/>
              </a:solidFill>
              <a:latin typeface="Lucida Console" panose="020B0609040504020204" pitchFamily="49" charset="0"/>
              <a:cs typeface="Segoe UI" panose="020B0502040204020203" pitchFamily="34" charset="0"/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6B598CEC-9A38-42EB-8CF8-80665BE6683D}"/>
              </a:ext>
            </a:extLst>
          </p:cNvPr>
          <p:cNvGrpSpPr/>
          <p:nvPr/>
        </p:nvGrpSpPr>
        <p:grpSpPr>
          <a:xfrm>
            <a:off x="7173506" y="3267829"/>
            <a:ext cx="1594670" cy="276999"/>
            <a:chOff x="7166624" y="2852330"/>
            <a:chExt cx="1594670" cy="27699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B2E76A7-C03C-4A1D-9BBB-D02B96A72F07}"/>
                </a:ext>
              </a:extLst>
            </p:cNvPr>
            <p:cNvSpPr/>
            <p:nvPr/>
          </p:nvSpPr>
          <p:spPr>
            <a:xfrm>
              <a:off x="7897198" y="2882818"/>
              <a:ext cx="864096" cy="21602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A9C4AD0D-CAB4-4483-93B7-D869564EC0E9}"/>
                </a:ext>
              </a:extLst>
            </p:cNvPr>
            <p:cNvSpPr txBox="1"/>
            <p:nvPr/>
          </p:nvSpPr>
          <p:spPr bwMode="auto">
            <a:xfrm>
              <a:off x="7166624" y="2852330"/>
              <a:ext cx="649538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fr-FR" sz="1200" kern="1200" dirty="0">
                  <a:latin typeface="Lucida Console" panose="020B0609040504020204" pitchFamily="49" charset="0"/>
                  <a:cs typeface="Segoe UI" panose="020B0502040204020203" pitchFamily="34" charset="0"/>
                </a:rPr>
                <a:t>note2</a:t>
              </a:r>
            </a:p>
          </p:txBody>
        </p: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AFCEF604-00E0-4C40-BB89-84F625B575A8}"/>
                </a:ext>
              </a:extLst>
            </p:cNvPr>
            <p:cNvCxnSpPr>
              <a:cxnSpLocks/>
              <a:stCxn id="16" idx="1"/>
              <a:endCxn id="17" idx="3"/>
            </p:cNvCxnSpPr>
            <p:nvPr/>
          </p:nvCxnSpPr>
          <p:spPr>
            <a:xfrm flipH="1">
              <a:off x="7816162" y="2990830"/>
              <a:ext cx="8103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7D24FC47-5E7B-4468-9E63-7FDA0487F1E7}"/>
              </a:ext>
            </a:extLst>
          </p:cNvPr>
          <p:cNvSpPr txBox="1"/>
          <p:nvPr/>
        </p:nvSpPr>
        <p:spPr bwMode="auto">
          <a:xfrm>
            <a:off x="7904080" y="3297608"/>
            <a:ext cx="864096" cy="21602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algn="ctr">
              <a:lnSpc>
                <a:spcPct val="120000"/>
              </a:lnSpc>
            </a:pPr>
            <a:r>
              <a:rPr lang="fr-FR" sz="2000" dirty="0">
                <a:solidFill>
                  <a:schemeClr val="bg1"/>
                </a:solidFill>
                <a:latin typeface="Lucida Console" panose="020B0609040504020204" pitchFamily="49" charset="0"/>
                <a:cs typeface="Segoe UI" panose="020B0502040204020203" pitchFamily="34" charset="0"/>
              </a:rPr>
              <a:t>13.0</a:t>
            </a:r>
            <a:endParaRPr lang="fr-FR" sz="2000" kern="1200" dirty="0">
              <a:solidFill>
                <a:schemeClr val="bg1"/>
              </a:solidFill>
              <a:latin typeface="Lucida Console" panose="020B0609040504020204" pitchFamily="49" charset="0"/>
              <a:cs typeface="Segoe UI" panose="020B0502040204020203" pitchFamily="34" charset="0"/>
            </a:endParaRP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8AD47E6C-77CB-4A57-AEE6-B72F31A53134}"/>
              </a:ext>
            </a:extLst>
          </p:cNvPr>
          <p:cNvGrpSpPr/>
          <p:nvPr/>
        </p:nvGrpSpPr>
        <p:grpSpPr>
          <a:xfrm>
            <a:off x="7173506" y="2361544"/>
            <a:ext cx="1594670" cy="276999"/>
            <a:chOff x="7166624" y="2852330"/>
            <a:chExt cx="1594670" cy="27699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9E752C4-B7BF-4425-9E5D-1AAF0D5954C7}"/>
                </a:ext>
              </a:extLst>
            </p:cNvPr>
            <p:cNvSpPr/>
            <p:nvPr/>
          </p:nvSpPr>
          <p:spPr>
            <a:xfrm>
              <a:off x="7897198" y="2882818"/>
              <a:ext cx="864096" cy="21602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7457D601-20B9-4ECA-8B14-1C0D42902DE6}"/>
                </a:ext>
              </a:extLst>
            </p:cNvPr>
            <p:cNvSpPr txBox="1"/>
            <p:nvPr/>
          </p:nvSpPr>
          <p:spPr bwMode="auto">
            <a:xfrm>
              <a:off x="7166624" y="2852330"/>
              <a:ext cx="649538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fr-FR" sz="1200" kern="1200" dirty="0">
                  <a:latin typeface="Lucida Console" panose="020B0609040504020204" pitchFamily="49" charset="0"/>
                  <a:cs typeface="Segoe UI" panose="020B0502040204020203" pitchFamily="34" charset="0"/>
                </a:rPr>
                <a:t>note3</a:t>
              </a:r>
            </a:p>
          </p:txBody>
        </p: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15A8C610-7283-4626-BDC4-5441BBDC2498}"/>
                </a:ext>
              </a:extLst>
            </p:cNvPr>
            <p:cNvCxnSpPr>
              <a:cxnSpLocks/>
              <a:stCxn id="29" idx="1"/>
              <a:endCxn id="30" idx="3"/>
            </p:cNvCxnSpPr>
            <p:nvPr/>
          </p:nvCxnSpPr>
          <p:spPr>
            <a:xfrm flipH="1">
              <a:off x="7816162" y="2990830"/>
              <a:ext cx="8103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ZoneTexte 31">
            <a:extLst>
              <a:ext uri="{FF2B5EF4-FFF2-40B4-BE49-F238E27FC236}">
                <a16:creationId xmlns:a16="http://schemas.microsoft.com/office/drawing/2014/main" id="{2ABD67EA-C128-4D90-9399-42A5A887749D}"/>
              </a:ext>
            </a:extLst>
          </p:cNvPr>
          <p:cNvSpPr txBox="1"/>
          <p:nvPr/>
        </p:nvSpPr>
        <p:spPr bwMode="auto">
          <a:xfrm>
            <a:off x="7904080" y="2391323"/>
            <a:ext cx="864096" cy="21602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algn="ctr">
              <a:lnSpc>
                <a:spcPct val="120000"/>
              </a:lnSpc>
            </a:pPr>
            <a:r>
              <a:rPr lang="fr-FR" sz="2000" dirty="0">
                <a:solidFill>
                  <a:schemeClr val="bg1"/>
                </a:solidFill>
                <a:latin typeface="Lucida Console" panose="020B0609040504020204" pitchFamily="49" charset="0"/>
                <a:cs typeface="Segoe UI" panose="020B0502040204020203" pitchFamily="34" charset="0"/>
              </a:rPr>
              <a:t>14.0</a:t>
            </a:r>
            <a:endParaRPr lang="fr-FR" sz="2000" kern="1200" dirty="0">
              <a:solidFill>
                <a:schemeClr val="bg1"/>
              </a:solidFill>
              <a:latin typeface="Lucida Console" panose="020B0609040504020204" pitchFamily="49" charset="0"/>
              <a:cs typeface="Segoe UI" panose="020B0502040204020203" pitchFamily="34" charset="0"/>
            </a:endParaRP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F359264E-3E28-4C14-81A8-22DF86DFBA88}"/>
              </a:ext>
            </a:extLst>
          </p:cNvPr>
          <p:cNvGrpSpPr/>
          <p:nvPr/>
        </p:nvGrpSpPr>
        <p:grpSpPr>
          <a:xfrm>
            <a:off x="7173506" y="3839647"/>
            <a:ext cx="1594670" cy="276999"/>
            <a:chOff x="7166624" y="2852330"/>
            <a:chExt cx="1594670" cy="27699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D942C36-F8FE-4776-9977-70019EECB56D}"/>
                </a:ext>
              </a:extLst>
            </p:cNvPr>
            <p:cNvSpPr/>
            <p:nvPr/>
          </p:nvSpPr>
          <p:spPr>
            <a:xfrm>
              <a:off x="7897198" y="2882818"/>
              <a:ext cx="864096" cy="21602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CA6C1D26-D638-4532-B2F0-B4ECFF50DBED}"/>
                </a:ext>
              </a:extLst>
            </p:cNvPr>
            <p:cNvSpPr txBox="1"/>
            <p:nvPr/>
          </p:nvSpPr>
          <p:spPr bwMode="auto">
            <a:xfrm>
              <a:off x="7166624" y="2852330"/>
              <a:ext cx="649538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fr-FR" sz="1200" kern="1200" dirty="0">
                  <a:latin typeface="Lucida Console" panose="020B0609040504020204" pitchFamily="49" charset="0"/>
                  <a:cs typeface="Segoe UI" panose="020B0502040204020203" pitchFamily="34" charset="0"/>
                </a:rPr>
                <a:t>note4</a:t>
              </a:r>
            </a:p>
          </p:txBody>
        </p: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9631D331-5993-4B29-9CA5-163CCBD4EA60}"/>
                </a:ext>
              </a:extLst>
            </p:cNvPr>
            <p:cNvCxnSpPr>
              <a:cxnSpLocks/>
              <a:stCxn id="34" idx="1"/>
              <a:endCxn id="35" idx="3"/>
            </p:cNvCxnSpPr>
            <p:nvPr/>
          </p:nvCxnSpPr>
          <p:spPr>
            <a:xfrm flipH="1">
              <a:off x="7816162" y="2990830"/>
              <a:ext cx="8103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ZoneTexte 36">
            <a:extLst>
              <a:ext uri="{FF2B5EF4-FFF2-40B4-BE49-F238E27FC236}">
                <a16:creationId xmlns:a16="http://schemas.microsoft.com/office/drawing/2014/main" id="{499098F7-A87B-4A1F-8B32-8CF5DDDA9AF8}"/>
              </a:ext>
            </a:extLst>
          </p:cNvPr>
          <p:cNvSpPr txBox="1"/>
          <p:nvPr/>
        </p:nvSpPr>
        <p:spPr bwMode="auto">
          <a:xfrm>
            <a:off x="7904080" y="3869426"/>
            <a:ext cx="864096" cy="21602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algn="ctr">
              <a:lnSpc>
                <a:spcPct val="120000"/>
              </a:lnSpc>
            </a:pPr>
            <a:r>
              <a:rPr lang="fr-FR" sz="2000" kern="1200" dirty="0">
                <a:solidFill>
                  <a:schemeClr val="bg1"/>
                </a:solidFill>
                <a:latin typeface="Lucida Console" panose="020B0609040504020204" pitchFamily="49" charset="0"/>
                <a:cs typeface="Segoe UI" panose="020B0502040204020203" pitchFamily="34" charset="0"/>
              </a:rPr>
              <a:t>15.0</a:t>
            </a:r>
          </a:p>
        </p:txBody>
      </p: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5B3A5575-7D96-46FC-8C43-BBAA64C8543E}"/>
              </a:ext>
            </a:extLst>
          </p:cNvPr>
          <p:cNvGrpSpPr/>
          <p:nvPr/>
        </p:nvGrpSpPr>
        <p:grpSpPr>
          <a:xfrm>
            <a:off x="6894584" y="1228848"/>
            <a:ext cx="1873592" cy="894814"/>
            <a:chOff x="6894584" y="1228848"/>
            <a:chExt cx="1873592" cy="894814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1BB1A11-642F-43F9-9876-3B9E156DD4D8}"/>
                </a:ext>
              </a:extLst>
            </p:cNvPr>
            <p:cNvSpPr/>
            <p:nvPr/>
          </p:nvSpPr>
          <p:spPr>
            <a:xfrm>
              <a:off x="7904080" y="1228848"/>
              <a:ext cx="864096" cy="21602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5D3442-9119-4939-A262-881CC60B293B}"/>
                </a:ext>
              </a:extLst>
            </p:cNvPr>
            <p:cNvSpPr/>
            <p:nvPr/>
          </p:nvSpPr>
          <p:spPr>
            <a:xfrm>
              <a:off x="7904080" y="1439033"/>
              <a:ext cx="864096" cy="21602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7D8DF9F-1917-4EFE-B000-28648571656E}"/>
                </a:ext>
              </a:extLst>
            </p:cNvPr>
            <p:cNvSpPr/>
            <p:nvPr/>
          </p:nvSpPr>
          <p:spPr>
            <a:xfrm>
              <a:off x="7904080" y="1658092"/>
              <a:ext cx="864096" cy="21602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6AD5AB7-54A6-48FD-8937-69BE10A9B704}"/>
                </a:ext>
              </a:extLst>
            </p:cNvPr>
            <p:cNvSpPr/>
            <p:nvPr/>
          </p:nvSpPr>
          <p:spPr>
            <a:xfrm>
              <a:off x="7904080" y="1877151"/>
              <a:ext cx="864096" cy="21602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F8AAE9E0-14FE-4334-B9E8-8DFEFD9DBB1B}"/>
                </a:ext>
              </a:extLst>
            </p:cNvPr>
            <p:cNvSpPr txBox="1"/>
            <p:nvPr/>
          </p:nvSpPr>
          <p:spPr bwMode="auto">
            <a:xfrm>
              <a:off x="6894584" y="1846663"/>
              <a:ext cx="928460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fr-FR" sz="1200" dirty="0" err="1">
                  <a:latin typeface="Lucida Console" panose="020B0609040504020204" pitchFamily="49" charset="0"/>
                  <a:cs typeface="Segoe UI" panose="020B0502040204020203" pitchFamily="34" charset="0"/>
                </a:rPr>
                <a:t>tabNotes</a:t>
              </a:r>
              <a:endParaRPr lang="fr-FR" sz="1200" kern="1200" dirty="0">
                <a:latin typeface="Lucida Console" panose="020B0609040504020204" pitchFamily="49" charset="0"/>
                <a:cs typeface="Segoe UI" panose="020B0502040204020203" pitchFamily="34" charset="0"/>
              </a:endParaRPr>
            </a:p>
          </p:txBody>
        </p: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id="{F2874A3B-C982-4748-9E4E-B186C9CBAAA0}"/>
                </a:ext>
              </a:extLst>
            </p:cNvPr>
            <p:cNvCxnSpPr>
              <a:cxnSpLocks/>
              <a:stCxn id="39" idx="1"/>
              <a:endCxn id="40" idx="3"/>
            </p:cNvCxnSpPr>
            <p:nvPr/>
          </p:nvCxnSpPr>
          <p:spPr>
            <a:xfrm flipH="1">
              <a:off x="7823044" y="1985163"/>
              <a:ext cx="8103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ZoneTexte 41">
            <a:extLst>
              <a:ext uri="{FF2B5EF4-FFF2-40B4-BE49-F238E27FC236}">
                <a16:creationId xmlns:a16="http://schemas.microsoft.com/office/drawing/2014/main" id="{267DA212-416B-4BFF-945B-AF1111A11950}"/>
              </a:ext>
            </a:extLst>
          </p:cNvPr>
          <p:cNvSpPr txBox="1"/>
          <p:nvPr/>
        </p:nvSpPr>
        <p:spPr bwMode="auto">
          <a:xfrm>
            <a:off x="7904080" y="1882011"/>
            <a:ext cx="864096" cy="21602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algn="ctr">
              <a:lnSpc>
                <a:spcPct val="120000"/>
              </a:lnSpc>
            </a:pPr>
            <a:r>
              <a:rPr lang="fr-FR" sz="2000" dirty="0">
                <a:solidFill>
                  <a:schemeClr val="bg1"/>
                </a:solidFill>
                <a:latin typeface="Lucida Console" panose="020B0609040504020204" pitchFamily="49" charset="0"/>
                <a:cs typeface="Segoe UI" panose="020B0502040204020203" pitchFamily="34" charset="0"/>
              </a:rPr>
              <a:t>12.0</a:t>
            </a:r>
            <a:endParaRPr lang="fr-FR" sz="2000" kern="1200" dirty="0">
              <a:solidFill>
                <a:schemeClr val="bg1"/>
              </a:solidFill>
              <a:latin typeface="Lucida Console" panose="020B0609040504020204" pitchFamily="49" charset="0"/>
              <a:cs typeface="Segoe UI" panose="020B0502040204020203" pitchFamily="34" charset="0"/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40F66783-9FDA-494D-9F42-AD4AF7B6F360}"/>
              </a:ext>
            </a:extLst>
          </p:cNvPr>
          <p:cNvSpPr txBox="1"/>
          <p:nvPr/>
        </p:nvSpPr>
        <p:spPr bwMode="auto">
          <a:xfrm>
            <a:off x="7904080" y="1664290"/>
            <a:ext cx="864096" cy="21602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algn="ctr">
              <a:lnSpc>
                <a:spcPct val="120000"/>
              </a:lnSpc>
            </a:pPr>
            <a:r>
              <a:rPr lang="fr-FR" sz="2000" dirty="0">
                <a:solidFill>
                  <a:schemeClr val="bg1"/>
                </a:solidFill>
                <a:latin typeface="Lucida Console" panose="020B0609040504020204" pitchFamily="49" charset="0"/>
                <a:cs typeface="Segoe UI" panose="020B0502040204020203" pitchFamily="34" charset="0"/>
              </a:rPr>
              <a:t>13.0</a:t>
            </a:r>
            <a:endParaRPr lang="fr-FR" sz="2000" kern="1200" dirty="0">
              <a:solidFill>
                <a:schemeClr val="bg1"/>
              </a:solidFill>
              <a:latin typeface="Lucida Console" panose="020B0609040504020204" pitchFamily="49" charset="0"/>
              <a:cs typeface="Segoe UI" panose="020B0502040204020203" pitchFamily="34" charset="0"/>
            </a:endParaRP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1B70A166-FACC-4448-AB93-CB6596FAC799}"/>
              </a:ext>
            </a:extLst>
          </p:cNvPr>
          <p:cNvSpPr txBox="1"/>
          <p:nvPr/>
        </p:nvSpPr>
        <p:spPr bwMode="auto">
          <a:xfrm>
            <a:off x="7904080" y="1446569"/>
            <a:ext cx="864096" cy="21602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algn="ctr">
              <a:lnSpc>
                <a:spcPct val="120000"/>
              </a:lnSpc>
            </a:pPr>
            <a:r>
              <a:rPr lang="fr-FR" sz="2000" dirty="0">
                <a:solidFill>
                  <a:schemeClr val="bg1"/>
                </a:solidFill>
                <a:latin typeface="Lucida Console" panose="020B0609040504020204" pitchFamily="49" charset="0"/>
                <a:cs typeface="Segoe UI" panose="020B0502040204020203" pitchFamily="34" charset="0"/>
              </a:rPr>
              <a:t>14.0</a:t>
            </a:r>
            <a:endParaRPr lang="fr-FR" sz="2000" kern="1200" dirty="0">
              <a:solidFill>
                <a:schemeClr val="bg1"/>
              </a:solidFill>
              <a:latin typeface="Lucida Console" panose="020B0609040504020204" pitchFamily="49" charset="0"/>
              <a:cs typeface="Segoe UI" panose="020B0502040204020203" pitchFamily="34" charset="0"/>
            </a:endParaRP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E410D4A0-8D76-4A89-86DA-2A6704464389}"/>
              </a:ext>
            </a:extLst>
          </p:cNvPr>
          <p:cNvSpPr txBox="1"/>
          <p:nvPr/>
        </p:nvSpPr>
        <p:spPr bwMode="auto">
          <a:xfrm>
            <a:off x="7904080" y="1228848"/>
            <a:ext cx="864096" cy="21602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algn="ctr">
              <a:lnSpc>
                <a:spcPct val="120000"/>
              </a:lnSpc>
            </a:pPr>
            <a:r>
              <a:rPr lang="fr-FR" sz="2000" dirty="0">
                <a:solidFill>
                  <a:schemeClr val="bg1"/>
                </a:solidFill>
                <a:latin typeface="Lucida Console" panose="020B0609040504020204" pitchFamily="49" charset="0"/>
                <a:cs typeface="Segoe UI" panose="020B0502040204020203" pitchFamily="34" charset="0"/>
              </a:rPr>
              <a:t>15.0</a:t>
            </a:r>
            <a:endParaRPr lang="fr-FR" sz="2000" kern="1200" dirty="0">
              <a:solidFill>
                <a:schemeClr val="bg1"/>
              </a:solidFill>
              <a:latin typeface="Lucida Console" panose="020B0609040504020204" pitchFamily="49" charset="0"/>
              <a:cs typeface="Segoe UI" panose="020B0502040204020203" pitchFamily="34" charset="0"/>
            </a:endParaRPr>
          </a:p>
        </p:txBody>
      </p:sp>
      <p:sp>
        <p:nvSpPr>
          <p:cNvPr id="51" name="Bulle narrative : rectangle à coins arrondis 50">
            <a:extLst>
              <a:ext uri="{FF2B5EF4-FFF2-40B4-BE49-F238E27FC236}">
                <a16:creationId xmlns:a16="http://schemas.microsoft.com/office/drawing/2014/main" id="{846BB341-902D-4CF4-9BC2-B2B5C93CFCFC}"/>
              </a:ext>
            </a:extLst>
          </p:cNvPr>
          <p:cNvSpPr/>
          <p:nvPr/>
        </p:nvSpPr>
        <p:spPr>
          <a:xfrm>
            <a:off x="5938636" y="1117995"/>
            <a:ext cx="1519378" cy="578882"/>
          </a:xfrm>
          <a:prstGeom prst="wedgeRoundRectCallout">
            <a:avLst>
              <a:gd name="adj1" fmla="val 56903"/>
              <a:gd name="adj2" fmla="val 82245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1 tableau de 4 </a:t>
            </a:r>
            <a:r>
              <a:rPr lang="fr-FR" sz="1400" b="1" dirty="0">
                <a:latin typeface="Consolas" panose="020B0609020204030204" pitchFamily="49" charset="0"/>
                <a:cs typeface="Segoe UI" panose="020B0502040204020203" pitchFamily="34" charset="0"/>
              </a:rPr>
              <a:t>double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ACD8EC9F-7BBF-4E6D-BB29-C381C2343242}"/>
              </a:ext>
            </a:extLst>
          </p:cNvPr>
          <p:cNvGrpSpPr/>
          <p:nvPr/>
        </p:nvGrpSpPr>
        <p:grpSpPr>
          <a:xfrm>
            <a:off x="5734828" y="2859206"/>
            <a:ext cx="1130064" cy="817245"/>
            <a:chOff x="5734828" y="2859206"/>
            <a:chExt cx="1130064" cy="817245"/>
          </a:xfrm>
        </p:grpSpPr>
        <p:sp>
          <p:nvSpPr>
            <p:cNvPr id="54" name="Bulle narrative : rectangle à coins arrondis 53">
              <a:extLst>
                <a:ext uri="{FF2B5EF4-FFF2-40B4-BE49-F238E27FC236}">
                  <a16:creationId xmlns:a16="http://schemas.microsoft.com/office/drawing/2014/main" id="{E6DB017C-9DCF-45DD-BFD6-4311D998A6EB}"/>
                </a:ext>
              </a:extLst>
            </p:cNvPr>
            <p:cNvSpPr/>
            <p:nvPr/>
          </p:nvSpPr>
          <p:spPr>
            <a:xfrm>
              <a:off x="5734828" y="2859206"/>
              <a:ext cx="1130064" cy="817245"/>
            </a:xfrm>
            <a:prstGeom prst="wedgeRoundRectCallout">
              <a:avLst>
                <a:gd name="adj1" fmla="val 81155"/>
                <a:gd name="adj2" fmla="val -93677"/>
                <a:gd name="adj3" fmla="val 16667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fr-FR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4 variables de type </a:t>
              </a:r>
              <a:r>
                <a:rPr lang="fr-FR" sz="1400" b="1" dirty="0">
                  <a:latin typeface="Consolas" panose="020B0609020204030204" pitchFamily="49" charset="0"/>
                  <a:cs typeface="Segoe UI" panose="020B0502040204020203" pitchFamily="34" charset="0"/>
                </a:rPr>
                <a:t>double</a:t>
              </a:r>
              <a:r>
                <a:rPr lang="fr-FR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53" name="Bulle narrative : rectangle à coins arrondis 52">
              <a:extLst>
                <a:ext uri="{FF2B5EF4-FFF2-40B4-BE49-F238E27FC236}">
                  <a16:creationId xmlns:a16="http://schemas.microsoft.com/office/drawing/2014/main" id="{E3684127-46A4-471A-8399-8C3DDA7232CD}"/>
                </a:ext>
              </a:extLst>
            </p:cNvPr>
            <p:cNvSpPr/>
            <p:nvPr/>
          </p:nvSpPr>
          <p:spPr>
            <a:xfrm>
              <a:off x="5734828" y="2859206"/>
              <a:ext cx="1130064" cy="817245"/>
            </a:xfrm>
            <a:prstGeom prst="wedgeRoundRectCallout">
              <a:avLst>
                <a:gd name="adj1" fmla="val 78626"/>
                <a:gd name="adj2" fmla="val -34237"/>
                <a:gd name="adj3" fmla="val 16667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fr-FR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4 variables de type </a:t>
              </a:r>
              <a:r>
                <a:rPr lang="fr-FR" sz="1400" b="1" dirty="0">
                  <a:latin typeface="Consolas" panose="020B0609020204030204" pitchFamily="49" charset="0"/>
                  <a:cs typeface="Segoe UI" panose="020B0502040204020203" pitchFamily="34" charset="0"/>
                </a:rPr>
                <a:t>double</a:t>
              </a:r>
              <a:r>
                <a:rPr lang="fr-FR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52" name="Bulle narrative : rectangle à coins arrondis 51">
              <a:extLst>
                <a:ext uri="{FF2B5EF4-FFF2-40B4-BE49-F238E27FC236}">
                  <a16:creationId xmlns:a16="http://schemas.microsoft.com/office/drawing/2014/main" id="{6008C500-97BA-463D-A691-9A3B220F8254}"/>
                </a:ext>
              </a:extLst>
            </p:cNvPr>
            <p:cNvSpPr/>
            <p:nvPr/>
          </p:nvSpPr>
          <p:spPr>
            <a:xfrm>
              <a:off x="5734828" y="2859206"/>
              <a:ext cx="1130064" cy="817245"/>
            </a:xfrm>
            <a:prstGeom prst="wedgeRoundRectCallout">
              <a:avLst>
                <a:gd name="adj1" fmla="val 81997"/>
                <a:gd name="adj2" fmla="val 17046"/>
                <a:gd name="adj3" fmla="val 16667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fr-FR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4 variables de type </a:t>
              </a:r>
              <a:r>
                <a:rPr lang="fr-FR" sz="1400" b="1" dirty="0">
                  <a:latin typeface="Consolas" panose="020B0609020204030204" pitchFamily="49" charset="0"/>
                  <a:cs typeface="Segoe UI" panose="020B0502040204020203" pitchFamily="34" charset="0"/>
                </a:rPr>
                <a:t>double</a:t>
              </a:r>
              <a:r>
                <a:rPr lang="fr-FR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  <p:sp>
          <p:nvSpPr>
            <p:cNvPr id="50" name="Bulle narrative : rectangle à coins arrondis 49">
              <a:extLst>
                <a:ext uri="{FF2B5EF4-FFF2-40B4-BE49-F238E27FC236}">
                  <a16:creationId xmlns:a16="http://schemas.microsoft.com/office/drawing/2014/main" id="{1BCE89A3-F391-4BF4-8B89-8E7F0A89A56D}"/>
                </a:ext>
              </a:extLst>
            </p:cNvPr>
            <p:cNvSpPr/>
            <p:nvPr/>
          </p:nvSpPr>
          <p:spPr>
            <a:xfrm>
              <a:off x="5734828" y="2859206"/>
              <a:ext cx="1130064" cy="817245"/>
            </a:xfrm>
            <a:prstGeom prst="wedgeRoundRectCallout">
              <a:avLst>
                <a:gd name="adj1" fmla="val 80312"/>
                <a:gd name="adj2" fmla="val 84645"/>
                <a:gd name="adj3" fmla="val 16667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fr-FR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4 variables de type </a:t>
              </a:r>
              <a:r>
                <a:rPr lang="fr-FR" sz="1400" b="1" dirty="0">
                  <a:latin typeface="Consolas" panose="020B0609020204030204" pitchFamily="49" charset="0"/>
                  <a:cs typeface="Segoe UI" panose="020B0502040204020203" pitchFamily="34" charset="0"/>
                </a:rPr>
                <a:t>double</a:t>
              </a:r>
              <a:r>
                <a:rPr lang="fr-FR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2430352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250"/>
                            </p:stCondLst>
                            <p:childTnLst>
                              <p:par>
                                <p:cTn id="6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32" grpId="0"/>
      <p:bldP spid="37" grpId="0"/>
      <p:bldP spid="42" grpId="0"/>
      <p:bldP spid="47" grpId="0"/>
      <p:bldP spid="48" grpId="0"/>
      <p:bldP spid="49" grpId="0"/>
      <p:bldP spid="5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FF064E-841D-4A71-88EF-78C7796F0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Syntaxes de création d’un tableau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E49338-BC96-45C2-8A2F-7D5BA3806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Principe de base :</a:t>
            </a:r>
          </a:p>
          <a:p>
            <a:pPr marL="0" indent="0" algn="ctr">
              <a:buNone/>
            </a:pPr>
            <a:r>
              <a:rPr lang="fr-FR" b="1" i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type_elem</a:t>
            </a:r>
            <a:r>
              <a:rPr lang="fr-FR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1" i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nom_tableau</a:t>
            </a:r>
            <a:r>
              <a:rPr lang="fr-FR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FR" b="1" i="1" dirty="0">
                <a:solidFill>
                  <a:srgbClr val="B8D7A3"/>
                </a:solidFill>
                <a:effectLst/>
                <a:latin typeface="consolas" panose="020B0609020204030204" pitchFamily="49" charset="0"/>
              </a:rPr>
              <a:t>taille</a:t>
            </a:r>
            <a:r>
              <a:rPr lang="fr-FR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lvl="1" indent="-342900">
              <a:defRPr/>
            </a:pPr>
            <a:r>
              <a:rPr kumimoji="0" lang="fr-FR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Peut être initialisé à l’aide de 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+mn-ea"/>
              </a:rPr>
              <a:t>{ </a:t>
            </a:r>
            <a:r>
              <a:rPr lang="fr-FR" b="1" dirty="0">
                <a:solidFill>
                  <a:srgbClr val="B8D7A3"/>
                </a:solidFill>
                <a:latin typeface="consolas" panose="020B0609020204030204" pitchFamily="49" charset="0"/>
                <a:ea typeface="+mn-ea"/>
              </a:rPr>
              <a:t>val1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+mn-ea"/>
              </a:rPr>
              <a:t>, </a:t>
            </a:r>
            <a:r>
              <a:rPr lang="fr-FR" b="1" dirty="0">
                <a:solidFill>
                  <a:srgbClr val="B8D7A3"/>
                </a:solidFill>
                <a:latin typeface="consolas" panose="020B0609020204030204" pitchFamily="49" charset="0"/>
                <a:ea typeface="+mn-ea"/>
              </a:rPr>
              <a:t>val2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+mn-ea"/>
              </a:rPr>
              <a:t>, </a:t>
            </a:r>
            <a:r>
              <a:rPr lang="fr-FR" b="1" dirty="0">
                <a:solidFill>
                  <a:srgbClr val="B8D7A3"/>
                </a:solidFill>
                <a:latin typeface="consolas" panose="020B0609020204030204" pitchFamily="49" charset="0"/>
                <a:ea typeface="+mn-ea"/>
              </a:rPr>
              <a:t>… 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+mn-ea"/>
              </a:rPr>
              <a:t>}</a:t>
            </a:r>
          </a:p>
          <a:p>
            <a:pPr lvl="1" indent="-342900">
              <a:defRPr/>
            </a:pPr>
            <a:r>
              <a:rPr lang="fr-FR" dirty="0">
                <a:solidFill>
                  <a:srgbClr val="EFFAFF"/>
                </a:solidFill>
                <a:ea typeface="+mn-ea"/>
              </a:rPr>
              <a:t>Exemples :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F673DAD-FB74-4161-9B6E-C2ADFCD62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20/11/2023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4D8264-998C-49B6-BF5D-0F7A674E3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84E4805-A72A-4D27-A498-AD0CAC779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52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F110BA6D-1BF0-445F-92ED-426C79630B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sz="9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Tableaux</a:t>
            </a:r>
          </a:p>
          <a:p>
            <a:pPr lvl="1"/>
            <a:r>
              <a:rPr lang="fr-FR" sz="800" dirty="0">
                <a:solidFill>
                  <a:srgbClr val="2F4E6C"/>
                </a:solidFill>
              </a:rPr>
              <a:t>Tableaux par l’exemple</a:t>
            </a:r>
          </a:p>
          <a:p>
            <a:pPr lvl="1"/>
            <a:r>
              <a:rPr lang="fr-FR" sz="800" dirty="0">
                <a:solidFill>
                  <a:schemeClr val="bg2"/>
                </a:solidFill>
              </a:rPr>
              <a:t>Un tableau en mémoire</a:t>
            </a:r>
          </a:p>
          <a:p>
            <a:pPr lvl="1"/>
            <a:r>
              <a:rPr lang="fr-FR" sz="8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Syntaxe de création</a:t>
            </a:r>
          </a:p>
          <a:p>
            <a:pPr lvl="1"/>
            <a:r>
              <a:rPr lang="fr-FR" sz="800" dirty="0">
                <a:solidFill>
                  <a:srgbClr val="79D2FF"/>
                </a:solidFill>
              </a:rPr>
              <a:t>Accès aux éléments</a:t>
            </a:r>
          </a:p>
          <a:p>
            <a:pPr lvl="1"/>
            <a:r>
              <a:rPr lang="fr-FR" sz="800" dirty="0">
                <a:solidFill>
                  <a:srgbClr val="79D2FF"/>
                </a:solidFill>
              </a:rPr>
              <a:t>Parcours</a:t>
            </a:r>
          </a:p>
          <a:p>
            <a:pPr lvl="1"/>
            <a:r>
              <a:rPr lang="fr-FR" sz="800" dirty="0">
                <a:solidFill>
                  <a:srgbClr val="79D2FF"/>
                </a:solidFill>
              </a:rPr>
              <a:t>Taille d’un tableau</a:t>
            </a:r>
          </a:p>
          <a:p>
            <a:pPr lvl="1"/>
            <a:r>
              <a:rPr lang="fr-FR" sz="800" dirty="0">
                <a:solidFill>
                  <a:srgbClr val="79D2FF"/>
                </a:solidFill>
              </a:rPr>
              <a:t>Copier un tableau</a:t>
            </a:r>
          </a:p>
          <a:p>
            <a:pPr lvl="1"/>
            <a:r>
              <a:rPr lang="fr-FR" sz="800" dirty="0">
                <a:solidFill>
                  <a:srgbClr val="79D2FF"/>
                </a:solidFill>
              </a:rPr>
              <a:t>Syntaxe moderne</a:t>
            </a:r>
          </a:p>
          <a:p>
            <a:pPr lvl="1"/>
            <a:r>
              <a:rPr lang="fr-FR" sz="800" dirty="0">
                <a:solidFill>
                  <a:srgbClr val="79D2FF"/>
                </a:solidFill>
              </a:rPr>
              <a:t>Bilan sur les tableaux de taille fixe</a:t>
            </a:r>
          </a:p>
          <a:p>
            <a:pPr lvl="1"/>
            <a:r>
              <a:rPr lang="fr-FR" sz="800" dirty="0">
                <a:solidFill>
                  <a:srgbClr val="79D2FF"/>
                </a:solidFill>
              </a:rPr>
              <a:t>Tableau de taille dynamique</a:t>
            </a:r>
          </a:p>
          <a:p>
            <a:pPr lvl="1"/>
            <a:r>
              <a:rPr lang="fr-FR" sz="800" dirty="0">
                <a:solidFill>
                  <a:srgbClr val="79D2FF"/>
                </a:solidFill>
              </a:rPr>
              <a:t>Changement de taille</a:t>
            </a:r>
          </a:p>
          <a:p>
            <a:pPr lvl="1"/>
            <a:r>
              <a:rPr lang="fr-FR" sz="800" dirty="0">
                <a:solidFill>
                  <a:srgbClr val="79D2FF"/>
                </a:solidFill>
              </a:rPr>
              <a:t>Ajout / suppression en fin</a:t>
            </a:r>
          </a:p>
          <a:p>
            <a:pPr lvl="1"/>
            <a:r>
              <a:rPr lang="fr-FR" sz="800" dirty="0">
                <a:solidFill>
                  <a:srgbClr val="79D2FF"/>
                </a:solidFill>
              </a:rPr>
              <a:t>Bilan</a:t>
            </a:r>
          </a:p>
          <a:p>
            <a:pPr lvl="0"/>
            <a:r>
              <a:rPr lang="fr-FR" sz="900" dirty="0">
                <a:solidFill>
                  <a:srgbClr val="79D2FF"/>
                </a:solidFill>
              </a:rPr>
              <a:t>Chaines de caractères</a:t>
            </a:r>
          </a:p>
          <a:p>
            <a:pPr lvl="1"/>
            <a:r>
              <a:rPr lang="fr-FR" sz="800" dirty="0">
                <a:solidFill>
                  <a:srgbClr val="79D2FF"/>
                </a:solidFill>
              </a:rPr>
              <a:t>Codage des caractères</a:t>
            </a:r>
          </a:p>
          <a:p>
            <a:pPr lvl="1"/>
            <a:r>
              <a:rPr lang="fr-FR" sz="800" dirty="0">
                <a:solidFill>
                  <a:srgbClr val="79D2FF"/>
                </a:solidFill>
              </a:rPr>
              <a:t>Manipulation de chaines</a:t>
            </a:r>
          </a:p>
          <a:p>
            <a:pPr lvl="1"/>
            <a:r>
              <a:rPr lang="fr-FR" sz="800" dirty="0">
                <a:solidFill>
                  <a:srgbClr val="79D2FF"/>
                </a:solidFill>
              </a:rPr>
              <a:t>Chaines de longueur dynamique</a:t>
            </a:r>
          </a:p>
          <a:p>
            <a:pPr lvl="1"/>
            <a:r>
              <a:rPr lang="fr-FR" sz="800" dirty="0">
                <a:solidFill>
                  <a:srgbClr val="79D2FF"/>
                </a:solidFill>
              </a:rPr>
              <a:t>Bilan</a:t>
            </a:r>
          </a:p>
          <a:p>
            <a:pPr lvl="0"/>
            <a:r>
              <a:rPr lang="fr-FR" sz="900" dirty="0">
                <a:solidFill>
                  <a:srgbClr val="79D2FF"/>
                </a:solidFill>
              </a:rPr>
              <a:t>Tableaux à plusieurs dimensions</a:t>
            </a:r>
          </a:p>
          <a:p>
            <a:pPr lvl="1"/>
            <a:r>
              <a:rPr lang="fr-FR" sz="800" dirty="0">
                <a:solidFill>
                  <a:srgbClr val="79D2FF"/>
                </a:solidFill>
              </a:rPr>
              <a:t>Dimension</a:t>
            </a:r>
          </a:p>
          <a:p>
            <a:pPr lvl="1"/>
            <a:r>
              <a:rPr lang="fr-FR" sz="800" dirty="0">
                <a:solidFill>
                  <a:srgbClr val="79D2FF"/>
                </a:solidFill>
              </a:rPr>
              <a:t>Création</a:t>
            </a:r>
          </a:p>
          <a:p>
            <a:pPr lvl="1"/>
            <a:r>
              <a:rPr lang="fr-FR" sz="800" dirty="0">
                <a:solidFill>
                  <a:srgbClr val="79D2FF"/>
                </a:solidFill>
              </a:rPr>
              <a:t>Parcours</a:t>
            </a:r>
          </a:p>
          <a:p>
            <a:pPr lvl="1"/>
            <a:r>
              <a:rPr lang="fr-FR" sz="800" dirty="0">
                <a:solidFill>
                  <a:srgbClr val="79D2FF"/>
                </a:solidFill>
              </a:rPr>
              <a:t>Syntaxe moderne</a:t>
            </a:r>
          </a:p>
          <a:p>
            <a:pPr lvl="1"/>
            <a:r>
              <a:rPr lang="fr-FR" sz="800" dirty="0">
                <a:solidFill>
                  <a:srgbClr val="79D2FF"/>
                </a:solidFill>
              </a:rPr>
              <a:t>Tableaux dynamiques à ND</a:t>
            </a:r>
          </a:p>
        </p:txBody>
      </p:sp>
      <p:sp>
        <p:nvSpPr>
          <p:cNvPr id="8" name="code">
            <a:extLst>
              <a:ext uri="{FF2B5EF4-FFF2-40B4-BE49-F238E27FC236}">
                <a16:creationId xmlns:a16="http://schemas.microsoft.com/office/drawing/2014/main" id="{91F644F2-5116-4187-B30C-8810CC750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0035" y="2799486"/>
            <a:ext cx="1798890" cy="282357"/>
          </a:xfrm>
          <a:prstGeom prst="roundRect">
            <a:avLst>
              <a:gd name="adj" fmla="val 14034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20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sz="12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tabNotes</a:t>
            </a:r>
            <a:r>
              <a:rPr lang="fr-FR" sz="12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fr-FR" sz="1200" b="1" dirty="0">
                <a:solidFill>
                  <a:srgbClr val="B8D7A3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4</a:t>
            </a:r>
            <a:r>
              <a:rPr lang="fr-FR" sz="12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</a:p>
        </p:txBody>
      </p:sp>
      <p:sp>
        <p:nvSpPr>
          <p:cNvPr id="23" name="code">
            <a:extLst>
              <a:ext uri="{FF2B5EF4-FFF2-40B4-BE49-F238E27FC236}">
                <a16:creationId xmlns:a16="http://schemas.microsoft.com/office/drawing/2014/main" id="{903C252D-2C01-45AD-85D1-F37012126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0035" y="3257750"/>
            <a:ext cx="3583032" cy="282357"/>
          </a:xfrm>
          <a:prstGeom prst="roundRect">
            <a:avLst>
              <a:gd name="adj" fmla="val 14034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20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sz="12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tabNotes</a:t>
            </a:r>
            <a:r>
              <a:rPr lang="fr-FR" sz="12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fr-FR" sz="1200" b="1" dirty="0">
                <a:solidFill>
                  <a:srgbClr val="B8D7A3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4</a:t>
            </a:r>
            <a:r>
              <a:rPr lang="fr-FR" sz="12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= { </a:t>
            </a:r>
            <a:r>
              <a:rPr lang="fr-FR" sz="1200" b="1" dirty="0">
                <a:solidFill>
                  <a:srgbClr val="B8D7A3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12</a:t>
            </a:r>
            <a:r>
              <a:rPr lang="fr-FR" sz="12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200" b="1" dirty="0">
                <a:solidFill>
                  <a:srgbClr val="B8D7A3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13</a:t>
            </a:r>
            <a:r>
              <a:rPr lang="fr-FR" sz="12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200" b="1" dirty="0">
                <a:solidFill>
                  <a:srgbClr val="B8D7A3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14</a:t>
            </a:r>
            <a:r>
              <a:rPr lang="fr-FR" sz="12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200" b="1" dirty="0">
                <a:solidFill>
                  <a:srgbClr val="B8D7A3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15</a:t>
            </a:r>
            <a:r>
              <a:rPr lang="fr-FR" sz="12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};</a:t>
            </a:r>
          </a:p>
        </p:txBody>
      </p:sp>
      <p:sp>
        <p:nvSpPr>
          <p:cNvPr id="24" name="code">
            <a:extLst>
              <a:ext uri="{FF2B5EF4-FFF2-40B4-BE49-F238E27FC236}">
                <a16:creationId xmlns:a16="http://schemas.microsoft.com/office/drawing/2014/main" id="{7E6941A0-89EB-449B-9F3A-20FD47B3E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0035" y="3716014"/>
            <a:ext cx="3583032" cy="282357"/>
          </a:xfrm>
          <a:prstGeom prst="roundRect">
            <a:avLst>
              <a:gd name="adj" fmla="val 10661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20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sz="12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tabNotes</a:t>
            </a:r>
            <a:r>
              <a:rPr lang="fr-FR" sz="12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[] = { </a:t>
            </a:r>
            <a:r>
              <a:rPr lang="fr-FR" sz="1200" b="1" dirty="0">
                <a:solidFill>
                  <a:srgbClr val="B8D7A3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12</a:t>
            </a:r>
            <a:r>
              <a:rPr lang="fr-FR" sz="12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200" b="1" dirty="0">
                <a:solidFill>
                  <a:srgbClr val="B8D7A3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13</a:t>
            </a:r>
            <a:r>
              <a:rPr lang="fr-FR" sz="12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200" b="1" dirty="0">
                <a:solidFill>
                  <a:srgbClr val="B8D7A3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14</a:t>
            </a:r>
            <a:r>
              <a:rPr lang="fr-FR" sz="12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200" b="1" dirty="0">
                <a:solidFill>
                  <a:srgbClr val="B8D7A3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15</a:t>
            </a:r>
            <a:r>
              <a:rPr lang="fr-FR" sz="12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};</a:t>
            </a:r>
          </a:p>
        </p:txBody>
      </p:sp>
      <p:sp>
        <p:nvSpPr>
          <p:cNvPr id="25" name="code">
            <a:extLst>
              <a:ext uri="{FF2B5EF4-FFF2-40B4-BE49-F238E27FC236}">
                <a16:creationId xmlns:a16="http://schemas.microsoft.com/office/drawing/2014/main" id="{1D8A86A4-6A5F-4AC9-8726-880950B0A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0035" y="4174278"/>
            <a:ext cx="2903359" cy="282357"/>
          </a:xfrm>
          <a:prstGeom prst="roundRect">
            <a:avLst>
              <a:gd name="adj" fmla="val 10661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20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sz="12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tabNotes</a:t>
            </a:r>
            <a:r>
              <a:rPr lang="fr-FR" sz="12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fr-FR" sz="1200" b="1" dirty="0">
                <a:solidFill>
                  <a:srgbClr val="B8D7A3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4</a:t>
            </a:r>
            <a:r>
              <a:rPr lang="fr-FR" sz="12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= { </a:t>
            </a:r>
            <a:r>
              <a:rPr lang="fr-FR" sz="1200" b="1" dirty="0">
                <a:solidFill>
                  <a:srgbClr val="B8D7A3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12</a:t>
            </a:r>
            <a:r>
              <a:rPr lang="fr-FR" sz="12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200" b="1" dirty="0">
                <a:solidFill>
                  <a:srgbClr val="B8D7A3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13</a:t>
            </a:r>
            <a:r>
              <a:rPr lang="fr-FR" sz="12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};</a:t>
            </a:r>
          </a:p>
        </p:txBody>
      </p:sp>
      <p:sp>
        <p:nvSpPr>
          <p:cNvPr id="26" name="code">
            <a:extLst>
              <a:ext uri="{FF2B5EF4-FFF2-40B4-BE49-F238E27FC236}">
                <a16:creationId xmlns:a16="http://schemas.microsoft.com/office/drawing/2014/main" id="{DB2DD5CA-1419-4AF7-972A-3878A4920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0035" y="4632543"/>
            <a:ext cx="2393604" cy="282357"/>
          </a:xfrm>
          <a:prstGeom prst="roundRect">
            <a:avLst>
              <a:gd name="adj" fmla="val 10661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20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sz="12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tabNotes</a:t>
            </a:r>
            <a:r>
              <a:rPr lang="fr-FR" sz="12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fr-FR" sz="1200" b="1" dirty="0">
                <a:solidFill>
                  <a:srgbClr val="B8D7A3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4</a:t>
            </a:r>
            <a:r>
              <a:rPr lang="fr-FR" sz="12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= { };</a:t>
            </a:r>
          </a:p>
        </p:txBody>
      </p:sp>
      <p:sp>
        <p:nvSpPr>
          <p:cNvPr id="27" name="Bulle narrative : rectangle à coins arrondis 26">
            <a:extLst>
              <a:ext uri="{FF2B5EF4-FFF2-40B4-BE49-F238E27FC236}">
                <a16:creationId xmlns:a16="http://schemas.microsoft.com/office/drawing/2014/main" id="{6ADB65F5-2951-4BB5-BB2A-529E296938C1}"/>
              </a:ext>
            </a:extLst>
          </p:cNvPr>
          <p:cNvSpPr/>
          <p:nvPr/>
        </p:nvSpPr>
        <p:spPr>
          <a:xfrm>
            <a:off x="4842611" y="2333343"/>
            <a:ext cx="3162941" cy="578882"/>
          </a:xfrm>
          <a:prstGeom prst="wedgeRoundRectCallout">
            <a:avLst>
              <a:gd name="adj1" fmla="val -69016"/>
              <a:gd name="adj2" fmla="val 59208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Création d’un tableau de 4 </a:t>
            </a:r>
            <a:r>
              <a:rPr lang="fr-FR" sz="1400" b="1" dirty="0">
                <a:latin typeface="Consolas" panose="020B0609020204030204" pitchFamily="49" charset="0"/>
                <a:cs typeface="Segoe UI" panose="020B0502040204020203" pitchFamily="34" charset="0"/>
              </a:rPr>
              <a:t>double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. Les valeurs ne sont pas initialisées.</a:t>
            </a:r>
          </a:p>
        </p:txBody>
      </p:sp>
      <p:sp>
        <p:nvSpPr>
          <p:cNvPr id="28" name="Bulle narrative : rectangle à coins arrondis 27">
            <a:extLst>
              <a:ext uri="{FF2B5EF4-FFF2-40B4-BE49-F238E27FC236}">
                <a16:creationId xmlns:a16="http://schemas.microsoft.com/office/drawing/2014/main" id="{FD13E432-892F-4AAA-B2F9-09DB45E4ACEE}"/>
              </a:ext>
            </a:extLst>
          </p:cNvPr>
          <p:cNvSpPr/>
          <p:nvPr/>
        </p:nvSpPr>
        <p:spPr>
          <a:xfrm>
            <a:off x="6215719" y="2960431"/>
            <a:ext cx="2376264" cy="578882"/>
          </a:xfrm>
          <a:prstGeom prst="wedgeRoundRectCallout">
            <a:avLst>
              <a:gd name="adj1" fmla="val -59607"/>
              <a:gd name="adj2" fmla="val 27946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Un tableau de 4 </a:t>
            </a:r>
            <a:r>
              <a:rPr lang="fr-FR" sz="1400" b="1" dirty="0">
                <a:latin typeface="Consolas" panose="020B0609020204030204" pitchFamily="49" charset="0"/>
                <a:cs typeface="Segoe UI" panose="020B0502040204020203" pitchFamily="34" charset="0"/>
              </a:rPr>
              <a:t>double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 de valeurs </a:t>
            </a:r>
            <a:r>
              <a:rPr lang="fr-FR" sz="1400" b="1" dirty="0">
                <a:latin typeface="Consolas" panose="020B0609020204030204" pitchFamily="49" charset="0"/>
                <a:cs typeface="Segoe UI" panose="020B0502040204020203" pitchFamily="34" charset="0"/>
              </a:rPr>
              <a:t>12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fr-FR" sz="1400" b="1" dirty="0">
                <a:latin typeface="Consolas" panose="020B0609020204030204" pitchFamily="49" charset="0"/>
                <a:cs typeface="Segoe UI" panose="020B0502040204020203" pitchFamily="34" charset="0"/>
              </a:rPr>
              <a:t>13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fr-FR" sz="1400" b="1" dirty="0">
                <a:latin typeface="Consolas" panose="020B0609020204030204" pitchFamily="49" charset="0"/>
                <a:cs typeface="Segoe UI" panose="020B0502040204020203" pitchFamily="34" charset="0"/>
              </a:rPr>
              <a:t>14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 et </a:t>
            </a:r>
            <a:r>
              <a:rPr lang="fr-FR" sz="1400" b="1" dirty="0">
                <a:latin typeface="Consolas" panose="020B0609020204030204" pitchFamily="49" charset="0"/>
                <a:cs typeface="Segoe UI" panose="020B0502040204020203" pitchFamily="34" charset="0"/>
              </a:rPr>
              <a:t>15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29" name="Bulle narrative : rectangle à coins arrondis 28">
            <a:extLst>
              <a:ext uri="{FF2B5EF4-FFF2-40B4-BE49-F238E27FC236}">
                <a16:creationId xmlns:a16="http://schemas.microsoft.com/office/drawing/2014/main" id="{F4126A44-6D04-4D4A-A8AA-0D2B0CF19395}"/>
              </a:ext>
            </a:extLst>
          </p:cNvPr>
          <p:cNvSpPr/>
          <p:nvPr/>
        </p:nvSpPr>
        <p:spPr>
          <a:xfrm>
            <a:off x="6215719" y="3589712"/>
            <a:ext cx="2887374" cy="578882"/>
          </a:xfrm>
          <a:prstGeom prst="wedgeRoundRectCallout">
            <a:avLst>
              <a:gd name="adj1" fmla="val -60533"/>
              <a:gd name="adj2" fmla="val -26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Idem. La taille est déterminée par la liste d’initialisation (donc 4).</a:t>
            </a:r>
          </a:p>
        </p:txBody>
      </p:sp>
      <p:sp>
        <p:nvSpPr>
          <p:cNvPr id="30" name="Bulle narrative : rectangle à coins arrondis 29">
            <a:extLst>
              <a:ext uri="{FF2B5EF4-FFF2-40B4-BE49-F238E27FC236}">
                <a16:creationId xmlns:a16="http://schemas.microsoft.com/office/drawing/2014/main" id="{0415F167-CCE8-4FF4-A4B0-CFE9A582908E}"/>
              </a:ext>
            </a:extLst>
          </p:cNvPr>
          <p:cNvSpPr/>
          <p:nvPr/>
        </p:nvSpPr>
        <p:spPr>
          <a:xfrm>
            <a:off x="5597429" y="4219552"/>
            <a:ext cx="2637902" cy="340519"/>
          </a:xfrm>
          <a:prstGeom prst="wedgeRoundRectCallout">
            <a:avLst>
              <a:gd name="adj1" fmla="val -60900"/>
              <a:gd name="adj2" fmla="val -16644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Tableau initialisé à </a:t>
            </a:r>
            <a:r>
              <a:rPr lang="fr-FR" sz="1400" b="1" dirty="0">
                <a:latin typeface="Consolas" panose="020B0609020204030204" pitchFamily="49" charset="0"/>
                <a:cs typeface="Segoe UI" panose="020B0502040204020203" pitchFamily="34" charset="0"/>
              </a:rPr>
              <a:t>12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fr-FR" sz="1400" b="1" dirty="0">
                <a:latin typeface="Consolas" panose="020B0609020204030204" pitchFamily="49" charset="0"/>
                <a:cs typeface="Segoe UI" panose="020B0502040204020203" pitchFamily="34" charset="0"/>
              </a:rPr>
              <a:t>13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fr-FR" sz="1400" b="1" dirty="0">
                <a:latin typeface="Consolas" panose="020B0609020204030204" pitchFamily="49" charset="0"/>
                <a:cs typeface="Segoe UI" panose="020B0502040204020203" pitchFamily="34" charset="0"/>
              </a:rPr>
              <a:t>0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fr-FR" sz="1400" b="1" dirty="0">
                <a:latin typeface="Consolas" panose="020B0609020204030204" pitchFamily="49" charset="0"/>
                <a:cs typeface="Segoe UI" panose="020B0502040204020203" pitchFamily="34" charset="0"/>
              </a:rPr>
              <a:t>0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1" name="Bulle narrative : rectangle à coins arrondis 30">
            <a:extLst>
              <a:ext uri="{FF2B5EF4-FFF2-40B4-BE49-F238E27FC236}">
                <a16:creationId xmlns:a16="http://schemas.microsoft.com/office/drawing/2014/main" id="{EE9AA3C4-854B-4DF9-94AD-1C71B9FE61D8}"/>
              </a:ext>
            </a:extLst>
          </p:cNvPr>
          <p:cNvSpPr/>
          <p:nvPr/>
        </p:nvSpPr>
        <p:spPr>
          <a:xfrm>
            <a:off x="5127937" y="4609956"/>
            <a:ext cx="2592287" cy="340519"/>
          </a:xfrm>
          <a:prstGeom prst="wedgeRoundRectCallout">
            <a:avLst>
              <a:gd name="adj1" fmla="val -63105"/>
              <a:gd name="adj2" fmla="val -2658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Tableau initialisé à </a:t>
            </a:r>
            <a:r>
              <a:rPr lang="fr-FR" sz="1400" b="1" dirty="0">
                <a:latin typeface="Consolas" panose="020B0609020204030204" pitchFamily="49" charset="0"/>
                <a:cs typeface="Segoe UI" panose="020B0502040204020203" pitchFamily="34" charset="0"/>
              </a:rPr>
              <a:t>0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fr-FR" sz="1400" b="1" dirty="0">
                <a:latin typeface="Consolas" panose="020B0609020204030204" pitchFamily="49" charset="0"/>
                <a:cs typeface="Segoe UI" panose="020B0502040204020203" pitchFamily="34" charset="0"/>
              </a:rPr>
              <a:t>0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fr-FR" sz="1400" b="1" dirty="0">
                <a:latin typeface="Consolas" panose="020B0609020204030204" pitchFamily="49" charset="0"/>
                <a:cs typeface="Segoe UI" panose="020B0502040204020203" pitchFamily="34" charset="0"/>
              </a:rPr>
              <a:t>0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fr-FR" sz="1400" b="1" dirty="0">
                <a:latin typeface="Consolas" panose="020B0609020204030204" pitchFamily="49" charset="0"/>
                <a:cs typeface="Segoe UI" panose="020B0502040204020203" pitchFamily="34" charset="0"/>
              </a:rPr>
              <a:t>0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8692275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37E17F-9909-489D-8067-3BF8E7D89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Les variables dans la mémoire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8A131B7-E8F1-44EB-BEF7-F6AD10C6E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variables sont stockées dans ce « </a:t>
            </a:r>
            <a:r>
              <a:rPr lang="fr-FR" i="1" dirty="0"/>
              <a:t>tableau</a:t>
            </a:r>
            <a:r>
              <a:rPr lang="fr-FR" dirty="0"/>
              <a:t> »</a:t>
            </a:r>
          </a:p>
          <a:p>
            <a:pPr lvl="1"/>
            <a:r>
              <a:rPr lang="fr-FR" dirty="0"/>
              <a:t>La fonction </a:t>
            </a:r>
            <a:r>
              <a:rPr lang="fr-FR" b="1" kern="1200" dirty="0" err="1">
                <a:solidFill>
                  <a:srgbClr val="569CD6"/>
                </a:solidFill>
                <a:latin typeface="consolas" panose="020B0609020204030204" pitchFamily="49" charset="0"/>
                <a:ea typeface="+mn-ea"/>
                <a:cs typeface="+mn-cs"/>
              </a:rPr>
              <a:t>sizeof</a:t>
            </a:r>
            <a:r>
              <a:rPr lang="fr-FR" dirty="0">
                <a:latin typeface="Consolas" panose="020B0609020204030204" pitchFamily="49" charset="0"/>
              </a:rPr>
              <a:t>()</a:t>
            </a:r>
            <a:r>
              <a:rPr lang="fr-FR" dirty="0"/>
              <a:t> permet de connaitre la taille en octet de la variable</a:t>
            </a:r>
          </a:p>
          <a:p>
            <a:pPr lvl="1"/>
            <a:r>
              <a:rPr lang="fr-FR" dirty="0"/>
              <a:t>L’opérateur </a:t>
            </a:r>
            <a:r>
              <a:rPr lang="fr-FR" b="1" dirty="0">
                <a:latin typeface="Consolas" panose="020B0609020204030204" pitchFamily="49" charset="0"/>
              </a:rPr>
              <a:t>&amp;</a:t>
            </a:r>
            <a:r>
              <a:rPr lang="fr-FR" dirty="0"/>
              <a:t> (</a:t>
            </a:r>
            <a:r>
              <a:rPr lang="fr-FR" i="1" dirty="0" err="1"/>
              <a:t>address</a:t>
            </a:r>
            <a:r>
              <a:rPr lang="fr-FR" i="1" dirty="0"/>
              <a:t> of</a:t>
            </a:r>
            <a:r>
              <a:rPr lang="fr-FR" dirty="0"/>
              <a:t>) permet de connaitre l’adresse de la variable dans la mémoire</a:t>
            </a:r>
          </a:p>
          <a:p>
            <a:pPr lvl="2"/>
            <a:endParaRPr lang="fr-FR" dirty="0"/>
          </a:p>
          <a:p>
            <a:pPr lvl="1"/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ADEB56A-CD9A-4445-8CF9-BE55181C0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20/11/2023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C6CD6F-51BA-4A1D-9EBA-86DDC430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751ED0-1C96-4343-B21C-28C303BE9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6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12720A4-A7EA-451C-910A-64DBD34F5E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 fontScale="92500" lnSpcReduction="10000"/>
          </a:bodyPr>
          <a:lstStyle/>
          <a:p>
            <a:pPr lvl="0"/>
            <a:r>
              <a:rPr lang="fr-FR" sz="15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Mémoire de l’ordinateur</a:t>
            </a:r>
          </a:p>
          <a:p>
            <a:pPr lvl="1"/>
            <a:r>
              <a:rPr lang="fr-FR" sz="1300" dirty="0">
                <a:solidFill>
                  <a:schemeClr val="bg2"/>
                </a:solidFill>
              </a:rPr>
              <a:t>Organisation de la mémoire</a:t>
            </a:r>
          </a:p>
          <a:p>
            <a:pPr lvl="1"/>
            <a:r>
              <a:rPr lang="fr-FR" sz="13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Les variables</a:t>
            </a:r>
          </a:p>
          <a:p>
            <a:pPr lvl="1"/>
            <a:r>
              <a:rPr lang="fr-FR" sz="1300" dirty="0">
                <a:solidFill>
                  <a:srgbClr val="79D2FF"/>
                </a:solidFill>
              </a:rPr>
              <a:t>Éviter le gaspillage</a:t>
            </a:r>
          </a:p>
          <a:p>
            <a:pPr lvl="0"/>
            <a:r>
              <a:rPr lang="fr-FR" sz="1500" dirty="0">
                <a:solidFill>
                  <a:srgbClr val="79D2FF"/>
                </a:solidFill>
              </a:rPr>
              <a:t>Références</a:t>
            </a:r>
          </a:p>
          <a:p>
            <a:pPr lvl="1"/>
            <a:r>
              <a:rPr lang="fr-FR" sz="1300" dirty="0">
                <a:solidFill>
                  <a:srgbClr val="79D2FF"/>
                </a:solidFill>
              </a:rPr>
              <a:t>Définition</a:t>
            </a:r>
          </a:p>
          <a:p>
            <a:pPr lvl="1"/>
            <a:r>
              <a:rPr lang="fr-FR" sz="1300" dirty="0">
                <a:solidFill>
                  <a:srgbClr val="79D2FF"/>
                </a:solidFill>
              </a:rPr>
              <a:t>Références constantes</a:t>
            </a:r>
          </a:p>
          <a:p>
            <a:pPr lvl="1"/>
            <a:r>
              <a:rPr lang="fr-FR" sz="1300" dirty="0">
                <a:solidFill>
                  <a:srgbClr val="79D2FF"/>
                </a:solidFill>
              </a:rPr>
              <a:t>Passage par référence</a:t>
            </a:r>
          </a:p>
          <a:p>
            <a:pPr lvl="1"/>
            <a:r>
              <a:rPr lang="fr-FR" sz="1300" dirty="0">
                <a:solidFill>
                  <a:srgbClr val="79D2FF"/>
                </a:solidFill>
              </a:rPr>
              <a:t>Bilan sur les paramètres</a:t>
            </a:r>
          </a:p>
          <a:p>
            <a:pPr lvl="0"/>
            <a:r>
              <a:rPr lang="fr-FR" sz="1500" dirty="0">
                <a:solidFill>
                  <a:srgbClr val="79D2FF"/>
                </a:solidFill>
              </a:rPr>
              <a:t>Pointeurs</a:t>
            </a:r>
          </a:p>
          <a:p>
            <a:pPr lvl="1"/>
            <a:r>
              <a:rPr lang="fr-FR" sz="1300" dirty="0">
                <a:solidFill>
                  <a:srgbClr val="79D2FF"/>
                </a:solidFill>
              </a:rPr>
              <a:t>Définition</a:t>
            </a:r>
          </a:p>
          <a:p>
            <a:pPr lvl="1"/>
            <a:r>
              <a:rPr lang="fr-FR" sz="1300" dirty="0">
                <a:solidFill>
                  <a:srgbClr val="79D2FF"/>
                </a:solidFill>
              </a:rPr>
              <a:t>Déclaration</a:t>
            </a:r>
          </a:p>
          <a:p>
            <a:pPr lvl="1"/>
            <a:r>
              <a:rPr lang="fr-FR" sz="1300" dirty="0">
                <a:solidFill>
                  <a:srgbClr val="79D2FF"/>
                </a:solidFill>
              </a:rPr>
              <a:t>Affectation</a:t>
            </a:r>
          </a:p>
          <a:p>
            <a:pPr lvl="1"/>
            <a:r>
              <a:rPr lang="fr-FR" sz="1300" dirty="0">
                <a:solidFill>
                  <a:srgbClr val="79D2FF"/>
                </a:solidFill>
              </a:rPr>
              <a:t>Déréférencement</a:t>
            </a:r>
          </a:p>
          <a:p>
            <a:pPr lvl="1"/>
            <a:r>
              <a:rPr lang="fr-FR" sz="1300" dirty="0">
                <a:solidFill>
                  <a:srgbClr val="79D2FF"/>
                </a:solidFill>
              </a:rPr>
              <a:t>Pointeurs et tableaux</a:t>
            </a:r>
          </a:p>
          <a:p>
            <a:pPr lvl="1"/>
            <a:r>
              <a:rPr lang="fr-FR" sz="1300" dirty="0">
                <a:solidFill>
                  <a:srgbClr val="79D2FF"/>
                </a:solidFill>
              </a:rPr>
              <a:t>Référence vs pointeur</a:t>
            </a:r>
          </a:p>
          <a:p>
            <a:pPr lvl="1"/>
            <a:r>
              <a:rPr lang="fr-FR" sz="1300" dirty="0">
                <a:solidFill>
                  <a:srgbClr val="79D2FF"/>
                </a:solidFill>
              </a:rPr>
              <a:t>Pointeur vers fonction</a:t>
            </a:r>
          </a:p>
        </p:txBody>
      </p:sp>
      <p:sp>
        <p:nvSpPr>
          <p:cNvPr id="8" name="code">
            <a:extLst>
              <a:ext uri="{FF2B5EF4-FFF2-40B4-BE49-F238E27FC236}">
                <a16:creationId xmlns:a16="http://schemas.microsoft.com/office/drawing/2014/main" id="{59FC6E69-73E0-4C4F-8E8E-DC06BCA16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2565" y="3363838"/>
            <a:ext cx="4166525" cy="738664"/>
          </a:xfrm>
          <a:prstGeom prst="roundRect">
            <a:avLst>
              <a:gd name="adj" fmla="val 9692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50" b="1" i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a = </a:t>
            </a:r>
            <a:r>
              <a:rPr lang="fr-FR" sz="1050" b="1" i="0" dirty="0">
                <a:solidFill>
                  <a:srgbClr val="B8D7A3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fr-FR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spcAft>
                <a:spcPts val="0"/>
              </a:spcAft>
            </a:pPr>
            <a:r>
              <a:rPr lang="fr-FR" sz="1050" b="1" i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fr-FR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fr-FR" sz="1050" b="1" i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fr-FR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fr-FR" sz="1050" b="1" i="0" dirty="0"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"La variable a qui vaut "</a:t>
            </a:r>
            <a:r>
              <a:rPr lang="fr-FR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&lt;&lt; a &lt;&lt;</a:t>
            </a:r>
            <a:r>
              <a:rPr lang="fr-FR" sz="1050" b="1" i="0" dirty="0"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" "</a:t>
            </a:r>
          </a:p>
          <a:p>
            <a:pPr>
              <a:spcAft>
                <a:spcPts val="0"/>
              </a:spcAft>
            </a:pPr>
            <a:r>
              <a:rPr lang="fr-FR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         </a:t>
            </a:r>
            <a:r>
              <a:rPr lang="fr-FR" sz="1050" b="1" i="0" dirty="0"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"occupe "</a:t>
            </a:r>
            <a:r>
              <a:rPr lang="fr-FR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fr-FR" sz="1050" b="1" i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fr-FR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(a) &lt;&lt; </a:t>
            </a:r>
            <a:r>
              <a:rPr lang="fr-FR" sz="1050" b="1" i="0" dirty="0"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" octets "</a:t>
            </a:r>
            <a:r>
              <a:rPr lang="fr-FR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</a:rPr>
              <a:t>             </a:t>
            </a:r>
            <a:r>
              <a:rPr lang="fr-FR" sz="1050" b="1" i="0" dirty="0"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"à partir de l'adresse 0x"</a:t>
            </a:r>
            <a:r>
              <a:rPr lang="fr-FR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&lt;&lt; &amp;a &lt;&lt; </a:t>
            </a:r>
            <a:r>
              <a:rPr lang="fr-FR" sz="1050" b="1" i="0" dirty="0"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'\n'</a:t>
            </a:r>
            <a:r>
              <a:rPr lang="fr-FR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4D8FFE-CEE6-4814-B683-5ED2AB701C26}"/>
              </a:ext>
            </a:extLst>
          </p:cNvPr>
          <p:cNvSpPr/>
          <p:nvPr/>
        </p:nvSpPr>
        <p:spPr>
          <a:xfrm>
            <a:off x="2430012" y="4326872"/>
            <a:ext cx="6231193" cy="253916"/>
          </a:xfrm>
          <a:prstGeom prst="rect">
            <a:avLst/>
          </a:prstGeom>
          <a:solidFill>
            <a:schemeClr val="tx2"/>
          </a:solidFill>
          <a:ln w="6350">
            <a:solidFill>
              <a:schemeClr val="accent1"/>
            </a:solidFill>
          </a:ln>
          <a:effectLst>
            <a:outerShdw blurRad="127000" algn="ctr" rotWithShape="0">
              <a:prstClr val="black">
                <a:alpha val="5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endParaRPr lang="fr-FR" sz="1050" b="1" dirty="0">
              <a:solidFill>
                <a:schemeClr val="tx2">
                  <a:lumMod val="10000"/>
                  <a:lumOff val="90000"/>
                </a:schemeClr>
              </a:solidFill>
              <a:latin typeface="Consolas" panose="020B0609020204030204" pitchFamily="49" charset="0"/>
              <a:cs typeface="Segoe UI" panose="020B0502040204020203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67BB7F-F5B2-4B83-A890-5F678560A405}"/>
              </a:ext>
            </a:extLst>
          </p:cNvPr>
          <p:cNvSpPr txBox="1"/>
          <p:nvPr/>
        </p:nvSpPr>
        <p:spPr bwMode="auto">
          <a:xfrm>
            <a:off x="4330575" y="4326872"/>
            <a:ext cx="1300191" cy="25391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kumimoji="0" lang="fr-FR" sz="1050" b="1" i="0" u="none" strike="noStrike" kern="1200" cap="none" spc="0" normalizeH="0" baseline="0" noProof="0" dirty="0">
                <a:ln>
                  <a:noFill/>
                </a:ln>
                <a:solidFill>
                  <a:srgbClr val="1E1E1E">
                    <a:lumMod val="10000"/>
                    <a:lumOff val="9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anose="020B0502040204020203" pitchFamily="34" charset="0"/>
              </a:rPr>
              <a:t>occupe 4 octets </a:t>
            </a:r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71A6CA9-96BB-4034-A2E4-BE19F5E30C99}"/>
              </a:ext>
            </a:extLst>
          </p:cNvPr>
          <p:cNvSpPr txBox="1"/>
          <p:nvPr/>
        </p:nvSpPr>
        <p:spPr bwMode="auto">
          <a:xfrm>
            <a:off x="5496240" y="4326852"/>
            <a:ext cx="3172399" cy="25391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kumimoji="0" lang="fr-FR" sz="1050" b="1" i="0" u="none" strike="noStrike" kern="1200" cap="none" spc="0" normalizeH="0" baseline="0" noProof="0" dirty="0">
                <a:ln>
                  <a:noFill/>
                </a:ln>
                <a:solidFill>
                  <a:srgbClr val="1E1E1E">
                    <a:lumMod val="10000"/>
                    <a:lumOff val="9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anose="020B0502040204020203" pitchFamily="34" charset="0"/>
              </a:rPr>
              <a:t>à partir de l'adresse 0x000000EB2F7DF9B4</a:t>
            </a:r>
            <a:endParaRPr lang="fr-F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11E48C-5C92-4C64-8827-3C7B89E8CB73}"/>
              </a:ext>
            </a:extLst>
          </p:cNvPr>
          <p:cNvSpPr/>
          <p:nvPr/>
        </p:nvSpPr>
        <p:spPr>
          <a:xfrm>
            <a:off x="6475305" y="3603576"/>
            <a:ext cx="216396" cy="14687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4D7D86-62B1-412C-A796-B4374500C904}"/>
              </a:ext>
            </a:extLst>
          </p:cNvPr>
          <p:cNvSpPr/>
          <p:nvPr/>
        </p:nvSpPr>
        <p:spPr>
          <a:xfrm>
            <a:off x="5302018" y="3764359"/>
            <a:ext cx="792088" cy="14687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3B094C2-0610-4D33-A650-0CC586F0E74A}"/>
              </a:ext>
            </a:extLst>
          </p:cNvPr>
          <p:cNvSpPr/>
          <p:nvPr/>
        </p:nvSpPr>
        <p:spPr>
          <a:xfrm>
            <a:off x="6540443" y="3925142"/>
            <a:ext cx="292051" cy="14687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E26596DD-7E9B-4F19-A2A2-42F397A6E7F6}"/>
              </a:ext>
            </a:extLst>
          </p:cNvPr>
          <p:cNvGrpSpPr/>
          <p:nvPr/>
        </p:nvGrpSpPr>
        <p:grpSpPr>
          <a:xfrm>
            <a:off x="316596" y="197289"/>
            <a:ext cx="1066800" cy="815320"/>
            <a:chOff x="6096000" y="3090658"/>
            <a:chExt cx="2414045" cy="1844975"/>
          </a:xfrm>
          <a:effectLst>
            <a:outerShdw blurRad="63500" dist="12700" dir="19800000" sx="110000" sy="110000" algn="ctr" rotWithShape="0">
              <a:prstClr val="black">
                <a:alpha val="40000"/>
              </a:prstClr>
            </a:outerShdw>
          </a:effectLst>
        </p:grpSpPr>
        <p:pic>
          <p:nvPicPr>
            <p:cNvPr id="24" name="Picture 4" descr="C:\Users\bealbouy.IUT\AppData\Local\Microsoft\Windows\Temporary Internet Files\Content.IE5\X5O95IQ7\MP900321162[1].jpg">
              <a:extLst>
                <a:ext uri="{FF2B5EF4-FFF2-40B4-BE49-F238E27FC236}">
                  <a16:creationId xmlns:a16="http://schemas.microsoft.com/office/drawing/2014/main" id="{001E8886-30E6-48EB-873C-1D7F30D1FA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776" b="93925" l="10000" r="95167">
                          <a14:foregroundMark x1="46500" y1="75234" x2="49167" y2="75000"/>
                          <a14:foregroundMark x1="44667" y1="76168" x2="46667" y2="77804"/>
                          <a14:backgroundMark x1="52333" y1="81776" x2="55000" y2="82710"/>
                          <a14:backgroundMark x1="68833" y1="92523" x2="70500" y2="92290"/>
                        </a14:backgroundRemoval>
                      </a14:imgEffect>
                      <a14:imgEffect>
                        <a14:saturation sat="66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1910" t="7890" r="8608" b="5181"/>
            <a:stretch/>
          </p:blipFill>
          <p:spPr bwMode="auto">
            <a:xfrm>
              <a:off x="6096000" y="3643608"/>
              <a:ext cx="1655560" cy="1292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5" descr="C:\Users\bealbouy.IUT\AppData\Local\Microsoft\Windows\Temporary Internet Files\Content.IE5\FNQSHMVE\MP900386714[1].jpg">
              <a:extLst>
                <a:ext uri="{FF2B5EF4-FFF2-40B4-BE49-F238E27FC236}">
                  <a16:creationId xmlns:a16="http://schemas.microsoft.com/office/drawing/2014/main" id="{57C18EA4-D2B1-415B-8F3E-25FD697CC3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451" t="6202" r="1494" b="5526"/>
            <a:stretch/>
          </p:blipFill>
          <p:spPr bwMode="auto">
            <a:xfrm rot="21026114" flipH="1">
              <a:off x="7157282" y="3090658"/>
              <a:ext cx="1352763" cy="877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radiation">
            <a:hlinkClick r:id="" action="ppaction://media"/>
            <a:extLst>
              <a:ext uri="{FF2B5EF4-FFF2-40B4-BE49-F238E27FC236}">
                <a16:creationId xmlns:a16="http://schemas.microsoft.com/office/drawing/2014/main" id="{363E83CC-DB6D-4A59-A5E9-F95A3F965F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8721" y="442117"/>
            <a:ext cx="487363" cy="487363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75AC0A0A-D83F-46D1-A93C-59AB4C0D92AE}"/>
              </a:ext>
            </a:extLst>
          </p:cNvPr>
          <p:cNvSpPr txBox="1"/>
          <p:nvPr/>
        </p:nvSpPr>
        <p:spPr bwMode="auto">
          <a:xfrm>
            <a:off x="2426628" y="4326852"/>
            <a:ext cx="2020271" cy="25391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1" i="0" u="none" strike="noStrike" kern="1200" cap="none" spc="0" normalizeH="0" baseline="0" noProof="0" dirty="0">
                <a:ln>
                  <a:noFill/>
                </a:ln>
                <a:solidFill>
                  <a:srgbClr val="1E1E1E">
                    <a:lumMod val="10000"/>
                    <a:lumOff val="9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anose="020B0502040204020203" pitchFamily="34" charset="0"/>
              </a:rPr>
              <a:t>La variable a qui vaut 42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163810A-DDD4-4157-B214-9BD950C0DD0C}"/>
              </a:ext>
            </a:extLst>
          </p:cNvPr>
          <p:cNvSpPr/>
          <p:nvPr/>
        </p:nvSpPr>
        <p:spPr>
          <a:xfrm>
            <a:off x="8036625" y="3235656"/>
            <a:ext cx="864096" cy="100811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39" name="Tableau 39">
            <a:extLst>
              <a:ext uri="{FF2B5EF4-FFF2-40B4-BE49-F238E27FC236}">
                <a16:creationId xmlns:a16="http://schemas.microsoft.com/office/drawing/2014/main" id="{35A12047-0CA2-4105-B6CE-E71156A53F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745001"/>
              </p:ext>
            </p:extLst>
          </p:nvPr>
        </p:nvGraphicFramePr>
        <p:xfrm>
          <a:off x="8036625" y="3618731"/>
          <a:ext cx="864096" cy="216024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216024">
                  <a:extLst>
                    <a:ext uri="{9D8B030D-6E8A-4147-A177-3AD203B41FA5}">
                      <a16:colId xmlns:a16="http://schemas.microsoft.com/office/drawing/2014/main" val="3937037243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1564322600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419448309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3291774204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/>
                      <a:endParaRPr lang="fr-FR" sz="105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05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05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05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96931010"/>
                  </a:ext>
                </a:extLst>
              </a:tr>
            </a:tbl>
          </a:graphicData>
        </a:graphic>
      </p:graphicFrame>
      <p:grpSp>
        <p:nvGrpSpPr>
          <p:cNvPr id="34" name="Groupe 33">
            <a:extLst>
              <a:ext uri="{FF2B5EF4-FFF2-40B4-BE49-F238E27FC236}">
                <a16:creationId xmlns:a16="http://schemas.microsoft.com/office/drawing/2014/main" id="{84363D52-8D7C-4D86-BCF2-6B16DFCC26D0}"/>
              </a:ext>
            </a:extLst>
          </p:cNvPr>
          <p:cNvGrpSpPr/>
          <p:nvPr/>
        </p:nvGrpSpPr>
        <p:grpSpPr>
          <a:xfrm>
            <a:off x="7677949" y="3588243"/>
            <a:ext cx="358676" cy="276999"/>
            <a:chOff x="7538522" y="2852330"/>
            <a:chExt cx="358676" cy="276999"/>
          </a:xfrm>
        </p:grpSpPr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95513106-4D00-49A8-ABFA-98D83C9404A1}"/>
                </a:ext>
              </a:extLst>
            </p:cNvPr>
            <p:cNvSpPr txBox="1"/>
            <p:nvPr/>
          </p:nvSpPr>
          <p:spPr bwMode="auto">
            <a:xfrm>
              <a:off x="7538522" y="2852330"/>
              <a:ext cx="277640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fr-FR" sz="1200" kern="1200" dirty="0">
                  <a:latin typeface="Lucida Console" panose="020B0609040504020204" pitchFamily="49" charset="0"/>
                  <a:cs typeface="Segoe UI" panose="020B0502040204020203" pitchFamily="34" charset="0"/>
                </a:rPr>
                <a:t>a</a:t>
              </a:r>
            </a:p>
          </p:txBody>
        </p:sp>
        <p:cxnSp>
          <p:nvCxnSpPr>
            <p:cNvPr id="37" name="Connecteur droit 36">
              <a:extLst>
                <a:ext uri="{FF2B5EF4-FFF2-40B4-BE49-F238E27FC236}">
                  <a16:creationId xmlns:a16="http://schemas.microsoft.com/office/drawing/2014/main" id="{BC4DF627-CD65-4292-866F-3D78220C0739}"/>
                </a:ext>
              </a:extLst>
            </p:cNvPr>
            <p:cNvCxnSpPr>
              <a:cxnSpLocks/>
              <a:endCxn id="36" idx="3"/>
            </p:cNvCxnSpPr>
            <p:nvPr/>
          </p:nvCxnSpPr>
          <p:spPr>
            <a:xfrm flipH="1">
              <a:off x="7816162" y="2990830"/>
              <a:ext cx="8103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ZoneTexte 37">
            <a:extLst>
              <a:ext uri="{FF2B5EF4-FFF2-40B4-BE49-F238E27FC236}">
                <a16:creationId xmlns:a16="http://schemas.microsoft.com/office/drawing/2014/main" id="{2DC138E1-E685-4B4B-9404-14CFE58EE2D0}"/>
              </a:ext>
            </a:extLst>
          </p:cNvPr>
          <p:cNvSpPr txBox="1"/>
          <p:nvPr/>
        </p:nvSpPr>
        <p:spPr bwMode="auto">
          <a:xfrm>
            <a:off x="8033559" y="3624549"/>
            <a:ext cx="867162" cy="2172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algn="ctr">
              <a:lnSpc>
                <a:spcPct val="120000"/>
              </a:lnSpc>
            </a:pPr>
            <a:r>
              <a:rPr lang="fr-FR" sz="2000" kern="1200" dirty="0">
                <a:solidFill>
                  <a:schemeClr val="bg1"/>
                </a:solidFill>
                <a:latin typeface="Lucida Console" panose="020B0609040504020204" pitchFamily="49" charset="0"/>
                <a:cs typeface="Segoe UI" panose="020B0502040204020203" pitchFamily="34" charset="0"/>
              </a:rPr>
              <a:t>42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8F9362B-8F3D-4D28-B1AD-8C704B500846}"/>
              </a:ext>
            </a:extLst>
          </p:cNvPr>
          <p:cNvSpPr/>
          <p:nvPr/>
        </p:nvSpPr>
        <p:spPr>
          <a:xfrm rot="10800000">
            <a:off x="7956376" y="3209716"/>
            <a:ext cx="1035224" cy="219017"/>
          </a:xfrm>
          <a:prstGeom prst="rect">
            <a:avLst/>
          </a:prstGeom>
          <a:gradFill>
            <a:gsLst>
              <a:gs pos="83000">
                <a:srgbClr val="1C2E40"/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endParaRPr lang="fr-F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0B629D8-D157-45FB-8C59-1BE9C291CF08}"/>
              </a:ext>
            </a:extLst>
          </p:cNvPr>
          <p:cNvSpPr/>
          <p:nvPr/>
        </p:nvSpPr>
        <p:spPr>
          <a:xfrm>
            <a:off x="7955589" y="4034396"/>
            <a:ext cx="1036011" cy="253914"/>
          </a:xfrm>
          <a:prstGeom prst="rect">
            <a:avLst/>
          </a:prstGeom>
          <a:gradFill>
            <a:gsLst>
              <a:gs pos="82000">
                <a:srgbClr val="1C2E40"/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endParaRPr lang="fr-F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code">
            <a:extLst>
              <a:ext uri="{FF2B5EF4-FFF2-40B4-BE49-F238E27FC236}">
                <a16:creationId xmlns:a16="http://schemas.microsoft.com/office/drawing/2014/main" id="{23D7C8DE-FE96-4095-AC11-5B6DE5F034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2565" y="3363838"/>
            <a:ext cx="4166525" cy="738664"/>
          </a:xfrm>
          <a:prstGeom prst="roundRect">
            <a:avLst>
              <a:gd name="adj" fmla="val 9692"/>
            </a:avLst>
          </a:prstGeom>
          <a:noFill/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50" b="1" i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a = </a:t>
            </a:r>
            <a:r>
              <a:rPr lang="fr-FR" sz="1050" b="1" i="0" dirty="0">
                <a:solidFill>
                  <a:srgbClr val="B8D7A3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fr-FR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spcAft>
                <a:spcPts val="0"/>
              </a:spcAft>
            </a:pPr>
            <a:r>
              <a:rPr lang="fr-FR" sz="1050" b="1" i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fr-FR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fr-FR" sz="1050" b="1" i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fr-FR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fr-FR" sz="1050" b="1" i="0" dirty="0"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"La variable a qui vaut "</a:t>
            </a:r>
            <a:r>
              <a:rPr lang="fr-FR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&lt;&lt; a &lt;&lt;</a:t>
            </a:r>
            <a:r>
              <a:rPr lang="fr-FR" sz="1050" b="1" i="0" dirty="0"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" "</a:t>
            </a:r>
          </a:p>
          <a:p>
            <a:pPr>
              <a:spcAft>
                <a:spcPts val="0"/>
              </a:spcAft>
            </a:pPr>
            <a:r>
              <a:rPr lang="fr-FR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         </a:t>
            </a:r>
            <a:r>
              <a:rPr lang="fr-FR" sz="1050" b="1" i="0" dirty="0"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"occupe "</a:t>
            </a:r>
            <a:r>
              <a:rPr lang="fr-FR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fr-FR" sz="1050" b="1" i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fr-FR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(a) &lt;&lt; </a:t>
            </a:r>
            <a:r>
              <a:rPr lang="fr-FR" sz="1050" b="1" i="0" dirty="0"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" octets "</a:t>
            </a:r>
            <a:r>
              <a:rPr lang="fr-FR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</a:rPr>
              <a:t>             </a:t>
            </a:r>
            <a:r>
              <a:rPr lang="fr-FR" sz="1050" b="1" i="0" dirty="0"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"à partir de l'adresse 0x"</a:t>
            </a:r>
            <a:r>
              <a:rPr lang="fr-FR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&lt;&lt; &amp;a &lt;&lt; </a:t>
            </a:r>
            <a:r>
              <a:rPr lang="fr-FR" sz="1050" b="1" i="0" dirty="0"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'\n'</a:t>
            </a:r>
            <a:r>
              <a:rPr lang="fr-FR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428719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25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625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008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50" fill="hold"/>
                                        <p:tgtEl>
                                          <p:spTgt spid="20"/>
                                        </p:tgtEl>
                                      </p:cBhvr>
                                      <p:by x="366036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50" fill="hold"/>
                                        <p:tgtEl>
                                          <p:spTgt spid="20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68 0.0313 E" pathEditMode="relative" ptsTypes="">
                                      <p:cBhvr>
                                        <p:cTn id="2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36871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42" presetClass="pat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081 0.0313 E" pathEditMode="relative" ptsTypes="">
                                      <p:cBhvr>
                                        <p:cTn id="4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5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13" grpId="0"/>
      <p:bldP spid="17" grpId="0"/>
      <p:bldP spid="20" grpId="0" animBg="1"/>
      <p:bldP spid="20" grpId="1" animBg="1"/>
      <p:bldP spid="20" grpId="2" animBg="1"/>
      <p:bldP spid="20" grpId="3" animBg="1"/>
      <p:bldP spid="20" grpId="4" animBg="1"/>
      <p:bldP spid="21" grpId="1" animBg="1"/>
      <p:bldP spid="21" grpId="2" animBg="1"/>
      <p:bldP spid="21" grpId="3" animBg="1"/>
      <p:bldP spid="21" grpId="4" animBg="1"/>
      <p:bldP spid="21" grpId="5" animBg="1"/>
      <p:bldP spid="22" grpId="1" animBg="1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77CCB3-4292-44F1-A382-03677D35A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quoi ça sert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704F90-8211-492F-9AF4-3E18AF961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données sont parfois très volumineuses</a:t>
            </a:r>
          </a:p>
          <a:p>
            <a:pPr lvl="1"/>
            <a:r>
              <a:rPr lang="fr-FR" dirty="0"/>
              <a:t>Ex : une longue chaine de caractères, un long tableau, …</a:t>
            </a:r>
          </a:p>
          <a:p>
            <a:r>
              <a:rPr lang="fr-FR" dirty="0"/>
              <a:t>Copier une donnée peut donc être couteux (en temps, en mémoire, en énergie)</a:t>
            </a:r>
          </a:p>
          <a:p>
            <a:pPr lvl="1"/>
            <a:r>
              <a:rPr lang="fr-FR" dirty="0"/>
              <a:t>Si la destination de la copie n’est destinée qu’à être lue, c’est du gaspillage de ressource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43F3377-31A7-4F52-8033-EC9A2DB85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20/11/2023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4C4B8FE-F3F2-4F7E-9A25-D73139660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F133CFB-DEDA-4BBA-8631-85E3A5202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7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CC395D6-1A90-4076-A13D-185A8FAF32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 lnSpcReduction="10000"/>
          </a:bodyPr>
          <a:lstStyle/>
          <a:p>
            <a:pPr lvl="0"/>
            <a:r>
              <a:rPr lang="fr-FR" sz="14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Mémoire de l’ordinateur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Organisation de la mémoire</a:t>
            </a:r>
          </a:p>
          <a:p>
            <a:pPr lvl="1"/>
            <a:r>
              <a:rPr lang="fr-FR" sz="1200" dirty="0">
                <a:solidFill>
                  <a:schemeClr val="bg2"/>
                </a:solidFill>
              </a:rPr>
              <a:t>Les variables</a:t>
            </a:r>
          </a:p>
          <a:p>
            <a:pPr lvl="1"/>
            <a:r>
              <a:rPr lang="fr-FR" sz="12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Éviter le gaspillage</a:t>
            </a:r>
          </a:p>
          <a:p>
            <a:pPr lvl="0"/>
            <a:r>
              <a:rPr lang="fr-FR" sz="1400" dirty="0">
                <a:solidFill>
                  <a:srgbClr val="79D2FF"/>
                </a:solidFill>
              </a:rPr>
              <a:t>Références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Définition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Références constantes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Passage par référence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Bilan sur les paramètres</a:t>
            </a:r>
          </a:p>
          <a:p>
            <a:pPr lvl="0"/>
            <a:r>
              <a:rPr lang="fr-FR" sz="1400" dirty="0">
                <a:solidFill>
                  <a:srgbClr val="79D2FF"/>
                </a:solidFill>
              </a:rPr>
              <a:t>Pointeurs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Définition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Déclaration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Affectation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Déréférencement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Pointeurs et tableaux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Référence vs pointeur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Pointeur vers fonction</a:t>
            </a:r>
          </a:p>
        </p:txBody>
      </p:sp>
    </p:spTree>
    <p:extLst>
      <p:ext uri="{BB962C8B-B14F-4D97-AF65-F5344CB8AC3E}">
        <p14:creationId xmlns:p14="http://schemas.microsoft.com/office/powerpoint/2010/main" val="3069450737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345A5C-F287-4972-A828-162109EE9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quoi ça sert ?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7DE4F9D-B063-4A4A-B07A-2FB4A5D9F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20/11/2023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3C0A4E8-11EE-420F-A914-5D2AA9964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B9FA51F-E648-4F99-9703-B34D82407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8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322CA0BF-4A75-4930-B135-B88603DC55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fr-FR" sz="14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Mémoire de l’ordinateur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Organisation de la mémoire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Les variables</a:t>
            </a:r>
          </a:p>
          <a:p>
            <a:pPr lvl="1"/>
            <a:r>
              <a:rPr lang="fr-FR" sz="12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Éviter le gaspillage</a:t>
            </a:r>
          </a:p>
          <a:p>
            <a:pPr lvl="0"/>
            <a:r>
              <a:rPr lang="fr-FR" sz="1400">
                <a:solidFill>
                  <a:srgbClr val="79D2FF"/>
                </a:solidFill>
              </a:rPr>
              <a:t>Références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Définition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Références constantes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Passage par référence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Bilan sur les paramètres</a:t>
            </a:r>
          </a:p>
          <a:p>
            <a:pPr lvl="0"/>
            <a:r>
              <a:rPr lang="fr-FR" sz="1400">
                <a:solidFill>
                  <a:srgbClr val="79D2FF"/>
                </a:solidFill>
              </a:rPr>
              <a:t>Pointeurs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Définition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Déclaration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Affectation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Déréférencement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Pointeurs et tableaux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Référence vs pointeur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Pointeur vers fonction</a:t>
            </a:r>
            <a:endParaRPr lang="fr-FR" sz="1200" dirty="0">
              <a:solidFill>
                <a:srgbClr val="79D2FF"/>
              </a:solidFill>
            </a:endParaRPr>
          </a:p>
        </p:txBody>
      </p:sp>
      <p:sp>
        <p:nvSpPr>
          <p:cNvPr id="8" name="code">
            <a:extLst>
              <a:ext uri="{FF2B5EF4-FFF2-40B4-BE49-F238E27FC236}">
                <a16:creationId xmlns:a16="http://schemas.microsoft.com/office/drawing/2014/main" id="{E63EE448-C75A-4C8F-8D82-C3B0C8DF4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0235" y="2248163"/>
            <a:ext cx="3269978" cy="1123444"/>
          </a:xfrm>
          <a:prstGeom prst="roundRect">
            <a:avLst>
              <a:gd name="adj" fmla="val 9692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afficherTexte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texte) {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texte;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longTexte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"Lorem ipsum..."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afficherTexte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longTexte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E2D5D0-E4C2-4105-844F-EC6F07DC7E32}"/>
              </a:ext>
            </a:extLst>
          </p:cNvPr>
          <p:cNvSpPr/>
          <p:nvPr/>
        </p:nvSpPr>
        <p:spPr>
          <a:xfrm>
            <a:off x="2517401" y="2982252"/>
            <a:ext cx="2971484" cy="14687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04AC78-0558-475A-8047-83246D84213A}"/>
              </a:ext>
            </a:extLst>
          </p:cNvPr>
          <p:cNvSpPr/>
          <p:nvPr/>
        </p:nvSpPr>
        <p:spPr>
          <a:xfrm>
            <a:off x="2517401" y="3137822"/>
            <a:ext cx="1819356" cy="14687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C9F6E8-0107-49C0-829F-7DDFDAA1DCBB}"/>
              </a:ext>
            </a:extLst>
          </p:cNvPr>
          <p:cNvSpPr/>
          <p:nvPr/>
        </p:nvSpPr>
        <p:spPr>
          <a:xfrm>
            <a:off x="3887239" y="2340681"/>
            <a:ext cx="1262143" cy="14687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311722-F8CF-40CB-9A95-78FD4EC5D8DA}"/>
              </a:ext>
            </a:extLst>
          </p:cNvPr>
          <p:cNvSpPr/>
          <p:nvPr/>
        </p:nvSpPr>
        <p:spPr>
          <a:xfrm>
            <a:off x="8036625" y="1545800"/>
            <a:ext cx="864096" cy="299642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7" name="Tableau 39">
            <a:extLst>
              <a:ext uri="{FF2B5EF4-FFF2-40B4-BE49-F238E27FC236}">
                <a16:creationId xmlns:a16="http://schemas.microsoft.com/office/drawing/2014/main" id="{A2EF7C65-76DA-49A3-8A8C-82F53B12C4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923572"/>
              </p:ext>
            </p:extLst>
          </p:nvPr>
        </p:nvGraphicFramePr>
        <p:xfrm>
          <a:off x="8036625" y="3281937"/>
          <a:ext cx="864096" cy="864096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216024">
                  <a:extLst>
                    <a:ext uri="{9D8B030D-6E8A-4147-A177-3AD203B41FA5}">
                      <a16:colId xmlns:a16="http://schemas.microsoft.com/office/drawing/2014/main" val="3937037243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1564322600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419448309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3291774204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05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05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13174798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u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.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5910039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05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i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4200932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96931010"/>
                  </a:ext>
                </a:extLst>
              </a:tr>
            </a:tbl>
          </a:graphicData>
        </a:graphic>
      </p:graphicFrame>
      <p:grpSp>
        <p:nvGrpSpPr>
          <p:cNvPr id="18" name="Groupe 17">
            <a:extLst>
              <a:ext uri="{FF2B5EF4-FFF2-40B4-BE49-F238E27FC236}">
                <a16:creationId xmlns:a16="http://schemas.microsoft.com/office/drawing/2014/main" id="{8E6A4043-08A4-43DF-89CA-0296B1B84204}"/>
              </a:ext>
            </a:extLst>
          </p:cNvPr>
          <p:cNvGrpSpPr/>
          <p:nvPr/>
        </p:nvGrpSpPr>
        <p:grpSpPr>
          <a:xfrm>
            <a:off x="6934155" y="3901802"/>
            <a:ext cx="1102470" cy="276999"/>
            <a:chOff x="6794728" y="2852330"/>
            <a:chExt cx="1102470" cy="276999"/>
          </a:xfrm>
        </p:grpSpPr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45D9CC26-03DF-4B98-B637-C44021173E5B}"/>
                </a:ext>
              </a:extLst>
            </p:cNvPr>
            <p:cNvSpPr txBox="1"/>
            <p:nvPr/>
          </p:nvSpPr>
          <p:spPr bwMode="auto">
            <a:xfrm>
              <a:off x="6794728" y="2852330"/>
              <a:ext cx="1021434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fr-FR" sz="1200" dirty="0" err="1">
                  <a:latin typeface="Lucida Console" panose="020B0609040504020204" pitchFamily="49" charset="0"/>
                  <a:cs typeface="Segoe UI" panose="020B0502040204020203" pitchFamily="34" charset="0"/>
                </a:rPr>
                <a:t>longTexte</a:t>
              </a:r>
              <a:endParaRPr lang="fr-FR" sz="1200" kern="1200" dirty="0">
                <a:latin typeface="Lucida Console" panose="020B0609040504020204" pitchFamily="49" charset="0"/>
                <a:cs typeface="Segoe UI" panose="020B0502040204020203" pitchFamily="34" charset="0"/>
              </a:endParaRPr>
            </a:p>
          </p:txBody>
        </p:sp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08AEAD3B-472B-43B6-9F76-D98FBA232087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 flipH="1">
              <a:off x="7816162" y="2990830"/>
              <a:ext cx="8103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317FD912-C2A0-445E-BCDD-1DB8FC252E99}"/>
              </a:ext>
            </a:extLst>
          </p:cNvPr>
          <p:cNvSpPr/>
          <p:nvPr/>
        </p:nvSpPr>
        <p:spPr>
          <a:xfrm rot="10800000">
            <a:off x="7956376" y="1539450"/>
            <a:ext cx="1035224" cy="219017"/>
          </a:xfrm>
          <a:prstGeom prst="rect">
            <a:avLst/>
          </a:prstGeom>
          <a:gradFill>
            <a:gsLst>
              <a:gs pos="83000">
                <a:srgbClr val="1C2E40"/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endParaRPr lang="fr-F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25FB1B-571B-49CD-9F28-59FCD5D574E5}"/>
              </a:ext>
            </a:extLst>
          </p:cNvPr>
          <p:cNvSpPr/>
          <p:nvPr/>
        </p:nvSpPr>
        <p:spPr>
          <a:xfrm>
            <a:off x="7955589" y="4340410"/>
            <a:ext cx="1036011" cy="253914"/>
          </a:xfrm>
          <a:prstGeom prst="rect">
            <a:avLst/>
          </a:prstGeom>
          <a:gradFill>
            <a:gsLst>
              <a:gs pos="82000">
                <a:srgbClr val="1C2E40"/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endParaRPr lang="fr-F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EF296C-0B61-4F9A-A12A-9346AC1DC388}"/>
              </a:ext>
            </a:extLst>
          </p:cNvPr>
          <p:cNvSpPr/>
          <p:nvPr/>
        </p:nvSpPr>
        <p:spPr>
          <a:xfrm>
            <a:off x="2659763" y="2497991"/>
            <a:ext cx="1388357" cy="14687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27" name="Tableau 39">
            <a:extLst>
              <a:ext uri="{FF2B5EF4-FFF2-40B4-BE49-F238E27FC236}">
                <a16:creationId xmlns:a16="http://schemas.microsoft.com/office/drawing/2014/main" id="{6D3F7CFB-8F58-47A1-A497-32A93B0810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096041"/>
              </p:ext>
            </p:extLst>
          </p:nvPr>
        </p:nvGraphicFramePr>
        <p:xfrm>
          <a:off x="8036625" y="2090311"/>
          <a:ext cx="864096" cy="864096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216024">
                  <a:extLst>
                    <a:ext uri="{9D8B030D-6E8A-4147-A177-3AD203B41FA5}">
                      <a16:colId xmlns:a16="http://schemas.microsoft.com/office/drawing/2014/main" val="3937037243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1564322600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419448309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3291774204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05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05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13174798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u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.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5910039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050" dirty="0">
                        <a:latin typeface="Lucida Console" panose="020B0609040504020204" pitchFamily="49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i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4200932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latin typeface="Lucida Console" panose="020B0609040504020204" pitchFamily="49" charset="0"/>
                        </a:rPr>
                        <a:t>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96931010"/>
                  </a:ext>
                </a:extLst>
              </a:tr>
            </a:tbl>
          </a:graphicData>
        </a:graphic>
      </p:graphicFrame>
      <p:grpSp>
        <p:nvGrpSpPr>
          <p:cNvPr id="28" name="Groupe 27">
            <a:extLst>
              <a:ext uri="{FF2B5EF4-FFF2-40B4-BE49-F238E27FC236}">
                <a16:creationId xmlns:a16="http://schemas.microsoft.com/office/drawing/2014/main" id="{AC3A8BA3-9CA7-49DC-A84F-6EA127242EF1}"/>
              </a:ext>
            </a:extLst>
          </p:cNvPr>
          <p:cNvGrpSpPr/>
          <p:nvPr/>
        </p:nvGrpSpPr>
        <p:grpSpPr>
          <a:xfrm>
            <a:off x="7306051" y="2710176"/>
            <a:ext cx="730574" cy="276999"/>
            <a:chOff x="7166624" y="2852330"/>
            <a:chExt cx="730574" cy="276999"/>
          </a:xfrm>
        </p:grpSpPr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3E065BC5-1F20-4969-9CFF-36FF75A3B1A8}"/>
                </a:ext>
              </a:extLst>
            </p:cNvPr>
            <p:cNvSpPr txBox="1"/>
            <p:nvPr/>
          </p:nvSpPr>
          <p:spPr bwMode="auto">
            <a:xfrm>
              <a:off x="7166624" y="2852330"/>
              <a:ext cx="649538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fr-FR" sz="1200" dirty="0">
                  <a:latin typeface="Lucida Console" panose="020B0609040504020204" pitchFamily="49" charset="0"/>
                  <a:cs typeface="Segoe UI" panose="020B0502040204020203" pitchFamily="34" charset="0"/>
                </a:rPr>
                <a:t>texte</a:t>
              </a:r>
              <a:endParaRPr lang="fr-FR" sz="1200" kern="1200" dirty="0">
                <a:latin typeface="Lucida Console" panose="020B0609040504020204" pitchFamily="49" charset="0"/>
                <a:cs typeface="Segoe UI" panose="020B0502040204020203" pitchFamily="34" charset="0"/>
              </a:endParaRPr>
            </a:p>
          </p:txBody>
        </p: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99B5681F-03C0-4FE5-8833-C0033D1BDBC9}"/>
                </a:ext>
              </a:extLst>
            </p:cNvPr>
            <p:cNvCxnSpPr>
              <a:cxnSpLocks/>
              <a:endCxn id="29" idx="3"/>
            </p:cNvCxnSpPr>
            <p:nvPr/>
          </p:nvCxnSpPr>
          <p:spPr>
            <a:xfrm flipH="1">
              <a:off x="7816162" y="2990830"/>
              <a:ext cx="8103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code">
            <a:extLst>
              <a:ext uri="{FF2B5EF4-FFF2-40B4-BE49-F238E27FC236}">
                <a16:creationId xmlns:a16="http://schemas.microsoft.com/office/drawing/2014/main" id="{9867E3BA-7B51-4C8C-9353-7A4FDD06AA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0235" y="2248163"/>
            <a:ext cx="3269978" cy="1123444"/>
          </a:xfrm>
          <a:prstGeom prst="roundRect">
            <a:avLst>
              <a:gd name="adj" fmla="val 9692"/>
            </a:avLst>
          </a:prstGeom>
          <a:noFill/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afficherTexte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texte) {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texte;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longTexte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"Lorem ipsum..."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afficherTexte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longTexte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Bulle narrative : rectangle à coins arrondis 30">
            <a:extLst>
              <a:ext uri="{FF2B5EF4-FFF2-40B4-BE49-F238E27FC236}">
                <a16:creationId xmlns:a16="http://schemas.microsoft.com/office/drawing/2014/main" id="{2776337D-37E6-4C80-B3FE-B9A43279C80B}"/>
              </a:ext>
            </a:extLst>
          </p:cNvPr>
          <p:cNvSpPr/>
          <p:nvPr/>
        </p:nvSpPr>
        <p:spPr>
          <a:xfrm>
            <a:off x="4821010" y="3210249"/>
            <a:ext cx="2284412" cy="306467"/>
          </a:xfrm>
          <a:prstGeom prst="wedgeRoundRectCallout">
            <a:avLst>
              <a:gd name="adj1" fmla="val -39158"/>
              <a:gd name="adj2" fmla="val -76117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Création d’une grosse donnée</a:t>
            </a:r>
          </a:p>
        </p:txBody>
      </p:sp>
      <p:sp>
        <p:nvSpPr>
          <p:cNvPr id="32" name="Bulle narrative : rectangle à coins arrondis 31">
            <a:extLst>
              <a:ext uri="{FF2B5EF4-FFF2-40B4-BE49-F238E27FC236}">
                <a16:creationId xmlns:a16="http://schemas.microsoft.com/office/drawing/2014/main" id="{B78BAB29-1A77-4B5A-A18B-7CBB8F2DDC8F}"/>
              </a:ext>
            </a:extLst>
          </p:cNvPr>
          <p:cNvSpPr/>
          <p:nvPr/>
        </p:nvSpPr>
        <p:spPr>
          <a:xfrm>
            <a:off x="3035037" y="3635255"/>
            <a:ext cx="2102727" cy="510778"/>
          </a:xfrm>
          <a:prstGeom prst="wedgeRoundRectCallout">
            <a:avLst>
              <a:gd name="adj1" fmla="val -8237"/>
              <a:gd name="adj2" fmla="val -112901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Passage de la donnée à la fonction </a:t>
            </a:r>
            <a:r>
              <a:rPr lang="fr-FR" sz="1200" b="1" dirty="0" err="1">
                <a:latin typeface="Consolas" panose="020B0609020204030204" pitchFamily="49" charset="0"/>
                <a:cs typeface="Segoe UI" panose="020B0502040204020203" pitchFamily="34" charset="0"/>
              </a:rPr>
              <a:t>afficherTexte</a:t>
            </a:r>
            <a:r>
              <a:rPr lang="fr-FR" sz="1200" b="1" dirty="0">
                <a:latin typeface="Consolas" panose="020B0609020204030204" pitchFamily="49" charset="0"/>
                <a:cs typeface="Segoe UI" panose="020B0502040204020203" pitchFamily="34" charset="0"/>
              </a:rPr>
              <a:t>()</a:t>
            </a:r>
          </a:p>
        </p:txBody>
      </p:sp>
      <p:sp>
        <p:nvSpPr>
          <p:cNvPr id="33" name="Bulle narrative : rectangle à coins arrondis 32">
            <a:extLst>
              <a:ext uri="{FF2B5EF4-FFF2-40B4-BE49-F238E27FC236}">
                <a16:creationId xmlns:a16="http://schemas.microsoft.com/office/drawing/2014/main" id="{B6BAC914-8987-49BA-B188-15C2FBEC6C4E}"/>
              </a:ext>
            </a:extLst>
          </p:cNvPr>
          <p:cNvSpPr/>
          <p:nvPr/>
        </p:nvSpPr>
        <p:spPr>
          <a:xfrm>
            <a:off x="3251985" y="1655244"/>
            <a:ext cx="2055233" cy="510778"/>
          </a:xfrm>
          <a:prstGeom prst="wedgeRoundRectCallout">
            <a:avLst>
              <a:gd name="adj1" fmla="val 18927"/>
              <a:gd name="adj2" fmla="val 83452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Copie de la donnée dans la variable paramètre </a:t>
            </a:r>
            <a:r>
              <a:rPr lang="fr-FR" sz="1200" b="1" dirty="0">
                <a:latin typeface="Consolas" panose="020B0609020204030204" pitchFamily="49" charset="0"/>
                <a:cs typeface="Segoe UI" panose="020B0502040204020203" pitchFamily="34" charset="0"/>
              </a:rPr>
              <a:t>texte</a:t>
            </a:r>
          </a:p>
        </p:txBody>
      </p:sp>
      <p:sp>
        <p:nvSpPr>
          <p:cNvPr id="34" name="Bulle narrative : rectangle à coins arrondis 33">
            <a:extLst>
              <a:ext uri="{FF2B5EF4-FFF2-40B4-BE49-F238E27FC236}">
                <a16:creationId xmlns:a16="http://schemas.microsoft.com/office/drawing/2014/main" id="{79F63138-E057-42ED-AD6E-6C43F424C1A7}"/>
              </a:ext>
            </a:extLst>
          </p:cNvPr>
          <p:cNvSpPr/>
          <p:nvPr/>
        </p:nvSpPr>
        <p:spPr>
          <a:xfrm>
            <a:off x="5395189" y="2378415"/>
            <a:ext cx="1819983" cy="510778"/>
          </a:xfrm>
          <a:prstGeom prst="wedgeRoundRectCallout">
            <a:avLst>
              <a:gd name="adj1" fmla="val -123637"/>
              <a:gd name="adj2" fmla="val -7668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Lecture uniquement de la copie de la donnée</a:t>
            </a:r>
            <a:endParaRPr lang="fr-FR" sz="1200" b="1" dirty="0">
              <a:latin typeface="Consolas" panose="020B0609020204030204" pitchFamily="49" charset="0"/>
              <a:cs typeface="Segoe UI" panose="020B0502040204020203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91F4BDF-EDEB-4A5F-AFBE-FEA0FFC3F9E3}"/>
              </a:ext>
            </a:extLst>
          </p:cNvPr>
          <p:cNvSpPr/>
          <p:nvPr/>
        </p:nvSpPr>
        <p:spPr>
          <a:xfrm>
            <a:off x="2517401" y="2663944"/>
            <a:ext cx="80543" cy="14687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Bulle narrative : rectangle à coins arrondis 35">
            <a:extLst>
              <a:ext uri="{FF2B5EF4-FFF2-40B4-BE49-F238E27FC236}">
                <a16:creationId xmlns:a16="http://schemas.microsoft.com/office/drawing/2014/main" id="{F586147C-1C32-4F27-9933-74B0629CE96F}"/>
              </a:ext>
            </a:extLst>
          </p:cNvPr>
          <p:cNvSpPr/>
          <p:nvPr/>
        </p:nvSpPr>
        <p:spPr>
          <a:xfrm>
            <a:off x="2968745" y="2650972"/>
            <a:ext cx="1830838" cy="306467"/>
          </a:xfrm>
          <a:prstGeom prst="wedgeRoundRectCallout">
            <a:avLst>
              <a:gd name="adj1" fmla="val -70424"/>
              <a:gd name="adj2" fmla="val -15473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Suppression de la copie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F9DB571-76FD-4E7B-9C10-76AFA390E379}"/>
              </a:ext>
            </a:extLst>
          </p:cNvPr>
          <p:cNvSpPr/>
          <p:nvPr/>
        </p:nvSpPr>
        <p:spPr>
          <a:xfrm>
            <a:off x="2517401" y="3137822"/>
            <a:ext cx="1819356" cy="14687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771422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61227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30 0.0302 E" pathEditMode="relative" ptsTypes="">
                                      <p:cBhvr>
                                        <p:cTn id="2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250" fill="hold"/>
                                        <p:tgtEl>
                                          <p:spTgt spid="37"/>
                                        </p:tgtEl>
                                      </p:cBhvr>
                                      <p:by x="69373" y="1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250" fill="hold"/>
                                        <p:tgtEl>
                                          <p:spTgt spid="37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193 -0.1550 E" pathEditMode="relative" ptsTypes="">
                                      <p:cBhvr>
                                        <p:cTn id="4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25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250" fill="hold"/>
                                        <p:tgtEl>
                                          <p:spTgt spid="14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273 0.0306 E" pathEditMode="relative" ptsTypes="">
                                      <p:cBhvr>
                                        <p:cTn id="7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8" dur="250" fill="hold"/>
                                        <p:tgtEl>
                                          <p:spTgt spid="25"/>
                                        </p:tgtEl>
                                      </p:cBhvr>
                                      <p:by x="5801" y="10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0" dur="250" fill="hold"/>
                                        <p:tgtEl>
                                          <p:spTgt spid="25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871 0.0323 E" pathEditMode="relative" ptsTypes="">
                                      <p:cBhvr>
                                        <p:cTn id="9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5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2" grpId="2" animBg="1"/>
      <p:bldP spid="12" grpId="3" animBg="1"/>
      <p:bldP spid="12" grpId="4" animBg="1"/>
      <p:bldP spid="13" grpId="0" animBg="1"/>
      <p:bldP spid="14" grpId="0" animBg="1"/>
      <p:bldP spid="14" grpId="1" animBg="1"/>
      <p:bldP spid="14" grpId="2" animBg="1"/>
      <p:bldP spid="14" grpId="3" animBg="1"/>
      <p:bldP spid="14" grpId="4" animBg="1"/>
      <p:bldP spid="25" grpId="0" animBg="1"/>
      <p:bldP spid="25" grpId="1" animBg="1"/>
      <p:bldP spid="25" grpId="2" animBg="1"/>
      <p:bldP spid="25" grpId="3" animBg="1"/>
      <p:bldP spid="25" grpId="4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7" grpId="1" animBg="1"/>
      <p:bldP spid="37" grpId="2" animBg="1"/>
      <p:bldP spid="37" grpId="3" animBg="1"/>
      <p:bldP spid="37" grpId="4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B93C95-A175-487D-8F17-C3852C6D6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quoi ça sert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C2980A-8708-4D34-80E5-873DF247F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Copier uniquement l’adresse de la donnée est très rapide (8 octets sur les plateformes 64 bits)</a:t>
            </a:r>
          </a:p>
          <a:p>
            <a:pPr lvl="1"/>
            <a:r>
              <a:rPr lang="fr-FR" dirty="0"/>
              <a:t>On évite le gaspillage </a:t>
            </a:r>
          </a:p>
          <a:p>
            <a:pPr lvl="2"/>
            <a:r>
              <a:rPr lang="fr-FR" dirty="0"/>
              <a:t>Le programme est plus rapide et plus économe en mémoire et en énergie</a:t>
            </a:r>
          </a:p>
          <a:p>
            <a:endParaRPr lang="fr-FR" dirty="0"/>
          </a:p>
          <a:p>
            <a:r>
              <a:rPr lang="fr-FR" dirty="0"/>
              <a:t>Comment on fait ?</a:t>
            </a:r>
          </a:p>
          <a:p>
            <a:pPr lvl="1"/>
            <a:r>
              <a:rPr lang="fr-FR" dirty="0"/>
              <a:t>C’est l’objet de ce cours !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0C19969-585C-4E8E-9DC9-EE71A3AE6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20/11/2023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512036-D7F2-4140-9179-61E08B344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70FE291-A497-4493-9C5D-52BF80B51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9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12ACDC6-9C7D-4CD2-93EF-C02F83D397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fr-FR" sz="14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Mémoire de l’ordinateur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Organisation de la mémoire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Les variables</a:t>
            </a:r>
          </a:p>
          <a:p>
            <a:pPr lvl="1"/>
            <a:r>
              <a:rPr lang="fr-FR" sz="12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Éviter le gaspillage</a:t>
            </a:r>
          </a:p>
          <a:p>
            <a:pPr lvl="0"/>
            <a:r>
              <a:rPr lang="fr-FR" sz="1400">
                <a:solidFill>
                  <a:srgbClr val="79D2FF"/>
                </a:solidFill>
              </a:rPr>
              <a:t>Références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Définition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Références constantes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Passage par référence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Bilan sur les paramètres</a:t>
            </a:r>
          </a:p>
          <a:p>
            <a:pPr lvl="0"/>
            <a:r>
              <a:rPr lang="fr-FR" sz="1400">
                <a:solidFill>
                  <a:srgbClr val="79D2FF"/>
                </a:solidFill>
              </a:rPr>
              <a:t>Pointeurs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Définition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Déclaration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Affectation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Déréférencement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Pointeurs et tableaux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Référence vs pointeur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Pointeur vers fonction</a:t>
            </a:r>
            <a:endParaRPr lang="fr-FR" sz="1200" dirty="0">
              <a:solidFill>
                <a:srgbClr val="79D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488568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ThèmeCours">
  <a:themeElements>
    <a:clrScheme name="Personnalisé 5">
      <a:dk1>
        <a:srgbClr val="1C2E40"/>
      </a:dk1>
      <a:lt1>
        <a:srgbClr val="EFFAFF"/>
      </a:lt1>
      <a:dk2>
        <a:srgbClr val="2F4E6C"/>
      </a:dk2>
      <a:lt2>
        <a:srgbClr val="1E1E1E"/>
      </a:lt2>
      <a:accent1>
        <a:srgbClr val="FFFFFF"/>
      </a:accent1>
      <a:accent2>
        <a:srgbClr val="DDF4FF"/>
      </a:accent2>
      <a:accent3>
        <a:srgbClr val="C5ECFF"/>
      </a:accent3>
      <a:accent4>
        <a:srgbClr val="B3E6FF"/>
      </a:accent4>
      <a:accent5>
        <a:srgbClr val="FFC000"/>
      </a:accent5>
      <a:accent6>
        <a:srgbClr val="79D2FF"/>
      </a:accent6>
      <a:hlink>
        <a:srgbClr val="92D050"/>
      </a:hlink>
      <a:folHlink>
        <a:srgbClr val="00B050"/>
      </a:folHlink>
    </a:clrScheme>
    <a:fontScheme name="Université d'Auvergne v2009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 rtlCol="0" anchor="ctr">
        <a:spAutoFit/>
      </a:bodyPr>
      <a:lstStyle>
        <a:defPPr algn="ctr">
          <a:defRPr sz="1400" dirty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a:style>
    </a:spDef>
    <a:txDef>
      <a:spPr bwMode="auto">
        <a:noFill/>
        <a:ln>
          <a:noFill/>
        </a:ln>
        <a:effectLst/>
      </a:spPr>
      <a:bodyPr vert="horz" wrap="non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 algn="l">
          <a:defRPr sz="2000" kern="1200" dirty="0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>
    <a:extraClrScheme>
      <a:clrScheme name="Université d'Auvergne v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F49100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DD8300"/>
        </a:accent6>
        <a:hlink>
          <a:srgbClr val="FF6600"/>
        </a:hlink>
        <a:folHlink>
          <a:srgbClr val="D4702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hap1 - Abstraction, Encapsulation 16.9.pptx" id="{5F12B00E-D9DA-4DC8-A92B-1EEA94D702B7}" vid="{4DEF81F1-6972-4116-B854-C5C56C696F6E}"/>
    </a:ext>
  </a:extLst>
</a:theme>
</file>

<file path=ppt/theme/theme2.xml><?xml version="1.0" encoding="utf-8"?>
<a:theme xmlns:a="http://schemas.openxmlformats.org/drawingml/2006/main" name="ThèmeCours - Sondage">
  <a:themeElements>
    <a:clrScheme name="Personnalisé 5">
      <a:dk1>
        <a:srgbClr val="1C2E40"/>
      </a:dk1>
      <a:lt1>
        <a:srgbClr val="EFFAFF"/>
      </a:lt1>
      <a:dk2>
        <a:srgbClr val="2F4E6C"/>
      </a:dk2>
      <a:lt2>
        <a:srgbClr val="1E1E1E"/>
      </a:lt2>
      <a:accent1>
        <a:srgbClr val="FFFFFF"/>
      </a:accent1>
      <a:accent2>
        <a:srgbClr val="DDF4FF"/>
      </a:accent2>
      <a:accent3>
        <a:srgbClr val="C5ECFF"/>
      </a:accent3>
      <a:accent4>
        <a:srgbClr val="B3E6FF"/>
      </a:accent4>
      <a:accent5>
        <a:srgbClr val="FFC000"/>
      </a:accent5>
      <a:accent6>
        <a:srgbClr val="79D2FF"/>
      </a:accent6>
      <a:hlink>
        <a:srgbClr val="92D050"/>
      </a:hlink>
      <a:folHlink>
        <a:srgbClr val="00B050"/>
      </a:folHlink>
    </a:clrScheme>
    <a:fontScheme name="Université d'Auvergne v2009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 dirty="0" smtClean="0"/>
        </a:defPPr>
      </a:lstStyle>
    </a:txDef>
  </a:objectDefaults>
  <a:extraClrSchemeLst>
    <a:extraClrScheme>
      <a:clrScheme name="Université d'Auvergne v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F49100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DD8300"/>
        </a:accent6>
        <a:hlink>
          <a:srgbClr val="FF6600"/>
        </a:hlink>
        <a:folHlink>
          <a:srgbClr val="D4702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hap1 - Abstraction, Encapsulation 16.9.pptx" id="{5F12B00E-D9DA-4DC8-A92B-1EEA94D702B7}" vid="{3B49D14C-F41E-4AD8-B091-DCD27A8C7641}"/>
    </a:ext>
  </a:extLst>
</a:theme>
</file>

<file path=ppt/theme/theme3.xml><?xml version="1.0" encoding="utf-8"?>
<a:theme xmlns:a="http://schemas.openxmlformats.org/drawingml/2006/main" name="ThèmeCours - Vide">
  <a:themeElements>
    <a:clrScheme name="Personnalisé 5">
      <a:dk1>
        <a:srgbClr val="1C2E40"/>
      </a:dk1>
      <a:lt1>
        <a:srgbClr val="EFFAFF"/>
      </a:lt1>
      <a:dk2>
        <a:srgbClr val="2F4E6C"/>
      </a:dk2>
      <a:lt2>
        <a:srgbClr val="1E1E1E"/>
      </a:lt2>
      <a:accent1>
        <a:srgbClr val="FFFFFF"/>
      </a:accent1>
      <a:accent2>
        <a:srgbClr val="DDF4FF"/>
      </a:accent2>
      <a:accent3>
        <a:srgbClr val="C5ECFF"/>
      </a:accent3>
      <a:accent4>
        <a:srgbClr val="B3E6FF"/>
      </a:accent4>
      <a:accent5>
        <a:srgbClr val="FFC000"/>
      </a:accent5>
      <a:accent6>
        <a:srgbClr val="79D2FF"/>
      </a:accent6>
      <a:hlink>
        <a:srgbClr val="92D050"/>
      </a:hlink>
      <a:folHlink>
        <a:srgbClr val="00B050"/>
      </a:folHlink>
    </a:clrScheme>
    <a:fontScheme name="Université d'Auvergne v2009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solidFill>
          <a:schemeClr val="accent2"/>
        </a:solidFill>
        <a:ln>
          <a:solidFill>
            <a:schemeClr val="tx2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>
          <a:defRPr sz="2000" kern="1200" dirty="0" smtClean="0">
            <a:solidFill>
              <a:schemeClr val="bg2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>
    <a:extraClrScheme>
      <a:clrScheme name="Université d'Auvergne v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F49100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DD8300"/>
        </a:accent6>
        <a:hlink>
          <a:srgbClr val="FF6600"/>
        </a:hlink>
        <a:folHlink>
          <a:srgbClr val="D4702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hap1 - Abstraction, Encapsulation 16.9.pptx" id="{5F12B00E-D9DA-4DC8-A92B-1EEA94D702B7}" vid="{038C4A5E-3924-4A5B-8D7F-72CA6E68C146}"/>
    </a:ext>
  </a:extLst>
</a:theme>
</file>

<file path=ppt/theme/theme4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Modèle</Template>
  <TotalTime>7088</TotalTime>
  <Words>5678</Words>
  <Application>Microsoft Office PowerPoint</Application>
  <PresentationFormat>Affichage à l'écran (16:9)</PresentationFormat>
  <Paragraphs>1432</Paragraphs>
  <Slides>52</Slides>
  <Notes>1</Notes>
  <HiddenSlides>0</HiddenSlides>
  <MMClips>20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52</vt:i4>
      </vt:variant>
    </vt:vector>
  </HeadingPairs>
  <TitlesOfParts>
    <vt:vector size="62" baseType="lpstr">
      <vt:lpstr>Arial</vt:lpstr>
      <vt:lpstr>Calibri</vt:lpstr>
      <vt:lpstr>Consolas</vt:lpstr>
      <vt:lpstr>Consolas</vt:lpstr>
      <vt:lpstr>Lucida Console</vt:lpstr>
      <vt:lpstr>Segoe UI</vt:lpstr>
      <vt:lpstr>Segoe UI Symbol</vt:lpstr>
      <vt:lpstr>ThèmeCours</vt:lpstr>
      <vt:lpstr>ThèmeCours - Sondage</vt:lpstr>
      <vt:lpstr>ThèmeCours - Vide</vt:lpstr>
      <vt:lpstr>Présentation PowerPoint</vt:lpstr>
      <vt:lpstr>Pointeurs et références</vt:lpstr>
      <vt:lpstr>Pointeurs et références</vt:lpstr>
      <vt:lpstr>Présentation PowerPoint</vt:lpstr>
      <vt:lpstr>Organisation des données dans la mémoire</vt:lpstr>
      <vt:lpstr>Les variables dans la mémoire</vt:lpstr>
      <vt:lpstr>A quoi ça sert ?</vt:lpstr>
      <vt:lpstr>A quoi ça sert ?</vt:lpstr>
      <vt:lpstr>A quoi ça sert ?</vt:lpstr>
      <vt:lpstr>Présentation PowerPoint</vt:lpstr>
      <vt:lpstr>Pointeurs et références</vt:lpstr>
      <vt:lpstr>Pointeurs et références</vt:lpstr>
      <vt:lpstr>Présentation PowerPoint</vt:lpstr>
      <vt:lpstr>Définition</vt:lpstr>
      <vt:lpstr>Définition</vt:lpstr>
      <vt:lpstr>Remarques</vt:lpstr>
      <vt:lpstr>Qualification constante d’une référence</vt:lpstr>
      <vt:lpstr>Qualification constante d’une référence</vt:lpstr>
      <vt:lpstr>Références et paramètres</vt:lpstr>
      <vt:lpstr>Comment ça marche ?</vt:lpstr>
      <vt:lpstr>Exemple avancé</vt:lpstr>
      <vt:lpstr>Exemple avancé</vt:lpstr>
      <vt:lpstr>Exemple avancé</vt:lpstr>
      <vt:lpstr>Exemple avancé</vt:lpstr>
      <vt:lpstr>Exemple avancé</vt:lpstr>
      <vt:lpstr>Exemple avancé</vt:lpstr>
      <vt:lpstr>Exemple avancé</vt:lpstr>
      <vt:lpstr>Passage de paramètres</vt:lpstr>
      <vt:lpstr>Exemples</vt:lpstr>
      <vt:lpstr>Exemples</vt:lpstr>
      <vt:lpstr>Exemple</vt:lpstr>
      <vt:lpstr>Présentation PowerPoint</vt:lpstr>
      <vt:lpstr>Pointeurs et références</vt:lpstr>
      <vt:lpstr>Pointeurs et références</vt:lpstr>
      <vt:lpstr>Présentation PowerPoint</vt:lpstr>
      <vt:lpstr>Pointeurs</vt:lpstr>
      <vt:lpstr>Déclaration d’un pointeur</vt:lpstr>
      <vt:lpstr>Associer un pointeur à une donnée</vt:lpstr>
      <vt:lpstr>Récupérer la donnée pointée</vt:lpstr>
      <vt:lpstr>Pointeurs et tableaux</vt:lpstr>
      <vt:lpstr>Pointeurs et tableaux</vt:lpstr>
      <vt:lpstr>Bilan</vt:lpstr>
      <vt:lpstr>Trousse à outils</vt:lpstr>
      <vt:lpstr>Trousse à outils</vt:lpstr>
      <vt:lpstr>Trousse à outils</vt:lpstr>
      <vt:lpstr>Pointeur vers fonction</vt:lpstr>
      <vt:lpstr>Pointeur vers fonction</vt:lpstr>
      <vt:lpstr>Présentation PowerPoint</vt:lpstr>
      <vt:lpstr>Présentation PowerPoint</vt:lpstr>
      <vt:lpstr>Présentation PowerPoint</vt:lpstr>
      <vt:lpstr>Définition informatique d’un tableau</vt:lpstr>
      <vt:lpstr>Syntaxes de création d’un tableau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Benjamin</dc:creator>
  <cp:lastModifiedBy>Benjamin ALBOUY-KISSI</cp:lastModifiedBy>
  <cp:revision>53</cp:revision>
  <dcterms:created xsi:type="dcterms:W3CDTF">2021-08-25T14:08:22Z</dcterms:created>
  <dcterms:modified xsi:type="dcterms:W3CDTF">2023-11-20T09:19:41Z</dcterms:modified>
</cp:coreProperties>
</file>